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6858000" cx="12192000"/>
  <p:notesSz cx="6858000" cy="9144000"/>
  <p:embeddedFontLst>
    <p:embeddedFont>
      <p:font typeface="Open Sans"/>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3" roundtripDataSignature="AMtx7mjFLuHXGeNPqELTNpbsg6+QhWJGZ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OpenSans-bold.fntdata"/><Relationship Id="rId11" Type="http://schemas.openxmlformats.org/officeDocument/2006/relationships/slide" Target="slides/slide5.xml"/><Relationship Id="rId22" Type="http://schemas.openxmlformats.org/officeDocument/2006/relationships/font" Target="fonts/OpenSans-boldItalic.fntdata"/><Relationship Id="rId10" Type="http://schemas.openxmlformats.org/officeDocument/2006/relationships/slide" Target="slides/slide4.xml"/><Relationship Id="rId21" Type="http://schemas.openxmlformats.org/officeDocument/2006/relationships/font" Target="fonts/OpenSans-italic.fntdata"/><Relationship Id="rId13" Type="http://schemas.openxmlformats.org/officeDocument/2006/relationships/slide" Target="slides/slide7.xml"/><Relationship Id="rId12" Type="http://schemas.openxmlformats.org/officeDocument/2006/relationships/slide" Target="slides/slide6.xml"/><Relationship Id="rId23" Type="http://customschemas.google.com/relationships/presentationmetadata" Target="meta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3.xml"/><Relationship Id="rId19" Type="http://schemas.openxmlformats.org/officeDocument/2006/relationships/font" Target="fonts/OpenSans-regular.fntdata"/><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itt.ufl.edu/resources/the-learning-process/designing-the-learning-experience/blooms-taxonomy/"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466942d174_0_4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Come migliorare la partecipazione attiva e il coinvolgimento delle e degli studenti nell'apprendimento, attraverso i propri scenari didattici: </a:t>
            </a:r>
            <a:endParaRPr/>
          </a:p>
          <a:p>
            <a:pPr indent="-298450" lvl="0" marL="457200" rtl="0" algn="l">
              <a:lnSpc>
                <a:spcPct val="100000"/>
              </a:lnSpc>
              <a:spcBef>
                <a:spcPts val="0"/>
              </a:spcBef>
              <a:spcAft>
                <a:spcPts val="0"/>
              </a:spcAft>
              <a:buClr>
                <a:schemeClr val="dk1"/>
              </a:buClr>
              <a:buSzPts val="1100"/>
              <a:buChar char="●"/>
            </a:pPr>
            <a:r>
              <a:rPr b="1" lang="en-US" sz="1100">
                <a:latin typeface="Arial"/>
                <a:ea typeface="Arial"/>
                <a:cs typeface="Arial"/>
                <a:sym typeface="Arial"/>
              </a:rPr>
              <a:t>Attività interattive</a:t>
            </a:r>
            <a:r>
              <a:rPr lang="en-US" sz="1100">
                <a:latin typeface="Arial"/>
                <a:ea typeface="Arial"/>
                <a:cs typeface="Arial"/>
                <a:sym typeface="Arial"/>
              </a:rPr>
              <a:t>: includono il lavoro di gruppo, le discussioni, il gioco di ruolo o gli esperimenti pratichi che coinvolgono attivamente le e gli studenti.</a:t>
            </a:r>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Integrazione delle tecnologie</a:t>
            </a:r>
            <a:r>
              <a:rPr lang="en-US" sz="1100">
                <a:latin typeface="Arial"/>
                <a:ea typeface="Arial"/>
                <a:cs typeface="Arial"/>
                <a:sym typeface="Arial"/>
              </a:rPr>
              <a:t>: usare strumenti digitali, app o risorse multimediali per rendere le lezioni più dinamiche e rispondere a diversi stili di apprendimento.</a:t>
            </a:r>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Offrire alle e agli studenti la possibilità di scegliere</a:t>
            </a:r>
            <a:r>
              <a:rPr lang="en-US" sz="1100">
                <a:latin typeface="Arial"/>
                <a:ea typeface="Arial"/>
                <a:cs typeface="Arial"/>
                <a:sym typeface="Arial"/>
              </a:rPr>
              <a:t>: dove possibile, offrire opzioni relative al modo in cui svolgere o completare i compiti, favorendo l’apprendimento personalizzato.</a:t>
            </a:r>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Gamification (ludicizzazione)</a:t>
            </a:r>
            <a:r>
              <a:rPr lang="en-US" sz="1100">
                <a:latin typeface="Arial"/>
                <a:ea typeface="Arial"/>
                <a:cs typeface="Arial"/>
                <a:sym typeface="Arial"/>
              </a:rPr>
              <a:t>: integrare elementi tipici del gioco (ad es., punti, </a:t>
            </a:r>
            <a:r>
              <a:rPr i="1" lang="en-US" sz="1100">
                <a:latin typeface="Arial"/>
                <a:ea typeface="Arial"/>
                <a:cs typeface="Arial"/>
                <a:sym typeface="Arial"/>
              </a:rPr>
              <a:t>badge</a:t>
            </a:r>
            <a:r>
              <a:rPr lang="en-US" sz="1100">
                <a:latin typeface="Arial"/>
                <a:ea typeface="Arial"/>
                <a:cs typeface="Arial"/>
                <a:sym typeface="Arial"/>
              </a:rPr>
              <a:t> o sfide) per rendere il processo di apprendimento più divertente e stimolante.</a:t>
            </a:r>
            <a:endParaRPr/>
          </a:p>
          <a:p>
            <a:pPr indent="0" lvl="0" marL="0" rtl="0" algn="l">
              <a:lnSpc>
                <a:spcPct val="100000"/>
              </a:lnSpc>
              <a:spcBef>
                <a:spcPts val="1200"/>
              </a:spcBef>
              <a:spcAft>
                <a:spcPts val="0"/>
              </a:spcAft>
              <a:buSzPts val="1400"/>
              <a:buNone/>
            </a:pPr>
            <a:r>
              <a:t/>
            </a:r>
            <a:endParaRPr/>
          </a:p>
        </p:txBody>
      </p:sp>
      <p:sp>
        <p:nvSpPr>
          <p:cNvPr id="170" name="Google Shape;170;g3466942d174_0_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3466942d174_0_5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Differenziare le istruzioni</a:t>
            </a:r>
            <a:r>
              <a:rPr lang="en-US" sz="1100">
                <a:latin typeface="Arial"/>
                <a:ea typeface="Arial"/>
                <a:cs typeface="Arial"/>
                <a:sym typeface="Arial"/>
              </a:rPr>
              <a:t>: fornire alle e agli studenti diversi percorsi per raggiungere gli obiettivi. Ad esempio, offrire delle letture che tengano conto di diversi livelli di difficoltà o delle opzioni per dimostrare la loro comprensione attraverso elaborati scritti, disegni o presentazioni.</a:t>
            </a:r>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Flessibilità nella modalità di lavoro</a:t>
            </a:r>
            <a:r>
              <a:rPr lang="en-US" sz="1100">
                <a:latin typeface="Arial"/>
                <a:ea typeface="Arial"/>
                <a:cs typeface="Arial"/>
                <a:sym typeface="Arial"/>
              </a:rPr>
              <a:t>: permettere alle e agli studenti di lavorare individualmente, a coppie o in gruppi in base al compito e alle loro esigenze di apprendimento.</a:t>
            </a:r>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Scaffolding</a:t>
            </a:r>
            <a:r>
              <a:rPr lang="en-US" sz="1100">
                <a:latin typeface="Arial"/>
                <a:ea typeface="Arial"/>
                <a:cs typeface="Arial"/>
                <a:sym typeface="Arial"/>
              </a:rPr>
              <a:t>: scomporre il processo di apprendimento in fasi più brevi per supportare le e gli studenti che potrebbero beneficiare di un supporto aggiuntivo.</a:t>
            </a:r>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Adattamenti per diverse tipologie di studenti</a:t>
            </a:r>
            <a:r>
              <a:rPr lang="en-US" sz="1100">
                <a:latin typeface="Arial"/>
                <a:ea typeface="Arial"/>
                <a:cs typeface="Arial"/>
                <a:sym typeface="Arial"/>
              </a:rPr>
              <a:t>: modificare i materiali o le istruzioni per studenti con esigenze specifiche (ad es., usando ausili visivi, fornendo del tempo extra).</a:t>
            </a:r>
            <a:endParaRPr/>
          </a:p>
          <a:p>
            <a:pPr indent="0" lvl="0" marL="457200" rtl="0" algn="l">
              <a:lnSpc>
                <a:spcPct val="115000"/>
              </a:lnSpc>
              <a:spcBef>
                <a:spcPts val="1200"/>
              </a:spcBef>
              <a:spcAft>
                <a:spcPts val="0"/>
              </a:spcAft>
              <a:buSzPts val="1400"/>
              <a:buNone/>
            </a:pPr>
            <a:r>
              <a:t/>
            </a:r>
            <a:endParaRPr/>
          </a:p>
          <a:p>
            <a:pPr indent="0" lvl="0" marL="0" rtl="0" algn="l">
              <a:lnSpc>
                <a:spcPct val="100000"/>
              </a:lnSpc>
              <a:spcBef>
                <a:spcPts val="1200"/>
              </a:spcBef>
              <a:spcAft>
                <a:spcPts val="0"/>
              </a:spcAft>
              <a:buSzPts val="1400"/>
              <a:buNone/>
            </a:pPr>
            <a:r>
              <a:t/>
            </a:r>
            <a:endParaRPr/>
          </a:p>
        </p:txBody>
      </p:sp>
      <p:sp>
        <p:nvSpPr>
          <p:cNvPr id="186" name="Google Shape;186;g3466942d174_0_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5661765773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2" name="Google Shape;192;g3566176577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57dbd50df4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4" name="Google Shape;94;g357dbd50df4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57dbd50df4_0_3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0" name="Google Shape;100;g357dbd50df4_0_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rgbClr val="000000"/>
              </a:buClr>
              <a:buSzPts val="1400"/>
              <a:buFont typeface="Arial"/>
              <a:buNone/>
            </a:pPr>
            <a:r>
              <a:rPr lang="en-US"/>
              <a:t>Il dottor Bruce Tuckman ha introdotto nel 1965 un modello che descrive le diverse fasi attraverso le quali i gruppi si formano e si sviluppano. Queste fasi sono: </a:t>
            </a:r>
            <a:r>
              <a:rPr b="1" lang="en-US"/>
              <a:t>Formazione, Tempesta, Normalizzazione, Esecuzione </a:t>
            </a:r>
            <a:r>
              <a:rPr b="0" lang="en-US"/>
              <a:t>e</a:t>
            </a:r>
            <a:r>
              <a:rPr b="1" lang="en-US"/>
              <a:t> Aggiornamento</a:t>
            </a:r>
            <a:r>
              <a:rPr lang="en-US"/>
              <a:t>. La comprensione di queste fasi aiuta le facilitatrici e i facilitatori a guidare i gruppi verso una collaborazione efficace e una maggiore produttività.</a:t>
            </a:r>
            <a:endParaRPr/>
          </a:p>
          <a:p>
            <a:pPr indent="-228600" lvl="0" marL="228600" marR="0" rtl="0" algn="l">
              <a:lnSpc>
                <a:spcPct val="90000"/>
              </a:lnSpc>
              <a:spcBef>
                <a:spcPts val="1000"/>
              </a:spcBef>
              <a:spcAft>
                <a:spcPts val="0"/>
              </a:spcAft>
              <a:buClr>
                <a:srgbClr val="000000"/>
              </a:buClr>
              <a:buSzPts val="1400"/>
              <a:buFont typeface="Arial"/>
              <a:buAutoNum type="arabicPeriod"/>
            </a:pPr>
            <a:r>
              <a:rPr lang="en-US"/>
              <a:t>FORMAZIONE: Elevata dipendenza dalla o dal leader per ricevere una guida e una direzione. Scarso accordo sugli obiettivi del gruppo al di fuori della panoramica generale del progetto. I ruoli e le responsabilità individuali non sono chiari.</a:t>
            </a:r>
            <a:endParaRPr/>
          </a:p>
          <a:p>
            <a:pPr indent="-228600" lvl="0" marL="228600" marR="0" rtl="0" algn="l">
              <a:lnSpc>
                <a:spcPct val="90000"/>
              </a:lnSpc>
              <a:spcBef>
                <a:spcPts val="1000"/>
              </a:spcBef>
              <a:spcAft>
                <a:spcPts val="0"/>
              </a:spcAft>
              <a:buClr>
                <a:srgbClr val="000000"/>
              </a:buClr>
              <a:buSzPts val="1400"/>
              <a:buFont typeface="Arial"/>
              <a:buAutoNum type="arabicPeriod"/>
            </a:pPr>
            <a:r>
              <a:rPr lang="en-US"/>
              <a:t>TEMPESTA: le frustrazioni sui ruoli, la direzione verso cui procedere o i progressi possono causare conflitti. Alcuni membri possono sentirsi sopraffatti dalle dinamiche del gruppo.</a:t>
            </a:r>
            <a:endParaRPr/>
          </a:p>
          <a:p>
            <a:pPr indent="-228600" lvl="0" marL="228600" marR="0" rtl="0" algn="l">
              <a:lnSpc>
                <a:spcPct val="90000"/>
              </a:lnSpc>
              <a:spcBef>
                <a:spcPts val="1000"/>
              </a:spcBef>
              <a:spcAft>
                <a:spcPts val="0"/>
              </a:spcAft>
              <a:buClr>
                <a:srgbClr val="000000"/>
              </a:buClr>
              <a:buSzPts val="1400"/>
              <a:buFont typeface="Arial"/>
              <a:buAutoNum type="arabicPeriod"/>
            </a:pPr>
            <a:r>
              <a:rPr lang="en-US"/>
              <a:t>NORMALIZZAZIONE: i membri del gruppo stabiliscono norme e regole di base per lavorare insieme. Aumento della cooperazione e della coesione del gruppo. Il gruppo inizia a sentirsi più unito e concentrato sugli obiettivi generali.</a:t>
            </a:r>
            <a:endParaRPr/>
          </a:p>
          <a:p>
            <a:pPr indent="-228600" lvl="0" marL="228600" marR="0" rtl="0" algn="l">
              <a:lnSpc>
                <a:spcPct val="90000"/>
              </a:lnSpc>
              <a:spcBef>
                <a:spcPts val="1000"/>
              </a:spcBef>
              <a:spcAft>
                <a:spcPts val="0"/>
              </a:spcAft>
              <a:buClr>
                <a:srgbClr val="000000"/>
              </a:buClr>
              <a:buSzPts val="1400"/>
              <a:buFont typeface="Arial"/>
              <a:buAutoNum type="arabicPeriod"/>
            </a:pPr>
            <a:r>
              <a:rPr lang="en-US"/>
              <a:t>ESECUZIONE: il team è in grado di prendere decisioni e risolvere i problemi in modo efficiente. La produttività è massima e il gruppo raggiunge i suoi obiettivi. </a:t>
            </a:r>
            <a:endParaRPr/>
          </a:p>
          <a:p>
            <a:pPr indent="-228600" lvl="0" marL="228600" marR="0" rtl="0" algn="l">
              <a:lnSpc>
                <a:spcPct val="90000"/>
              </a:lnSpc>
              <a:spcBef>
                <a:spcPts val="1000"/>
              </a:spcBef>
              <a:spcAft>
                <a:spcPts val="0"/>
              </a:spcAft>
              <a:buClr>
                <a:srgbClr val="000000"/>
              </a:buClr>
              <a:buSzPts val="1400"/>
              <a:buFont typeface="Arial"/>
              <a:buAutoNum type="arabicPeriod"/>
            </a:pPr>
            <a:r>
              <a:rPr lang="en-US"/>
              <a:t>AGGIORNAMENTO: Conclusione dei compiti, celebrazione dei risultati e valutazione delle prestazioni del gruppo.. </a:t>
            </a:r>
            <a:endParaRPr/>
          </a:p>
          <a:p>
            <a:pPr indent="0" lvl="0" marL="0" rtl="0" algn="l">
              <a:lnSpc>
                <a:spcPct val="90000"/>
              </a:lnSpc>
              <a:spcBef>
                <a:spcPts val="1000"/>
              </a:spcBef>
              <a:spcAft>
                <a:spcPts val="0"/>
              </a:spcAft>
              <a:buSzPts val="1400"/>
              <a:buNone/>
            </a:pPr>
            <a:br>
              <a:rPr lang="en-US"/>
            </a:br>
            <a:r>
              <a:rPr lang="en-US"/>
              <a:t>Comprendendo il modello di Tuckman, le e i docenti, le facilitatrici e i facilitatori possono sostenere meglio le dinamiche di gruppo e aiutare le e gli studenti a gestire le fasi di sviluppo del gruppo, assicurando che raggiungano la fase di esecuzione nel modo più efficace possibile.</a:t>
            </a:r>
            <a:endParaRPr/>
          </a:p>
        </p:txBody>
      </p:sp>
      <p:sp>
        <p:nvSpPr>
          <p:cNvPr id="107" name="Google Shape;107;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La formatrice o il formatore dovrebbe distribuire le carte con i ruoli a tutte e tutti i partecipanti di ciascun gruppo. Le carte riportano informazioni sul ruolo e relativa descrizione. La distribuzione delle carte permette a ciascun membro di ogni gruppo di assumere un ruolo specifico.</a:t>
            </a:r>
            <a:endParaRPr/>
          </a:p>
          <a:p>
            <a:pPr indent="0" lvl="0" marL="0" rtl="0" algn="l">
              <a:lnSpc>
                <a:spcPct val="100000"/>
              </a:lnSpc>
              <a:spcBef>
                <a:spcPts val="0"/>
              </a:spcBef>
              <a:spcAft>
                <a:spcPts val="0"/>
              </a:spcAft>
              <a:buSzPts val="1400"/>
              <a:buNone/>
            </a:pPr>
            <a:r>
              <a:rPr lang="en-US"/>
              <a:t>I membri possono scegliere le carte o estrarle a caso, dipende da cosa decide la facilitatrice o il facilitatore.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Lo scopo di questa attività consiste nel far sì che ogni gruppo sviluppi un piano di azione, includendo tutte le azioni che intraprenderanno per sviluppare uno scenario di apprendimento alla fine del modulo. </a:t>
            </a:r>
            <a:endParaRPr/>
          </a:p>
          <a:p>
            <a:pPr indent="0" lvl="0" marL="0" rtl="0" algn="l">
              <a:lnSpc>
                <a:spcPct val="100000"/>
              </a:lnSpc>
              <a:spcBef>
                <a:spcPts val="0"/>
              </a:spcBef>
              <a:spcAft>
                <a:spcPts val="0"/>
              </a:spcAft>
              <a:buSzPts val="1400"/>
              <a:buNone/>
            </a:pPr>
            <a:r>
              <a:rPr lang="en-US"/>
              <a:t>Pertanto, il piano di azione dovrebbe includere i seguenti punti: </a:t>
            </a:r>
            <a:endParaRPr/>
          </a:p>
          <a:p>
            <a:pPr indent="0" lvl="0" marL="0" rtl="0" algn="l">
              <a:lnSpc>
                <a:spcPct val="100000"/>
              </a:lnSpc>
              <a:spcBef>
                <a:spcPts val="0"/>
              </a:spcBef>
              <a:spcAft>
                <a:spcPts val="0"/>
              </a:spcAft>
              <a:buSzPts val="1400"/>
              <a:buNone/>
            </a:pPr>
            <a:r>
              <a:rPr lang="en-US"/>
              <a:t>-azioni/fasi per sviluppare lo scenario di apprendimento</a:t>
            </a:r>
            <a:endParaRPr/>
          </a:p>
          <a:p>
            <a:pPr indent="0" lvl="0" marL="0" rtl="0" algn="l">
              <a:lnSpc>
                <a:spcPct val="100000"/>
              </a:lnSpc>
              <a:spcBef>
                <a:spcPts val="0"/>
              </a:spcBef>
              <a:spcAft>
                <a:spcPts val="0"/>
              </a:spcAft>
              <a:buSzPts val="1400"/>
              <a:buNone/>
            </a:pPr>
            <a:r>
              <a:rPr lang="en-US"/>
              <a:t>-responsabilità di ciascun membro</a:t>
            </a:r>
            <a:endParaRPr/>
          </a:p>
          <a:p>
            <a:pPr indent="0" lvl="0" marL="0" rtl="0" algn="l">
              <a:lnSpc>
                <a:spcPct val="100000"/>
              </a:lnSpc>
              <a:spcBef>
                <a:spcPts val="0"/>
              </a:spcBef>
              <a:spcAft>
                <a:spcPts val="0"/>
              </a:spcAft>
              <a:buSzPts val="1400"/>
              <a:buNone/>
            </a:pPr>
            <a:r>
              <a:rPr lang="en-US"/>
              <a:t>-argomento/idee per lo scenario di apprendimento</a:t>
            </a:r>
            <a:endParaRPr/>
          </a:p>
        </p:txBody>
      </p:sp>
      <p:sp>
        <p:nvSpPr>
          <p:cNvPr id="125" name="Google Shape;125;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5f1a797ee3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b="0" i="0" lang="en-US" sz="1200">
                <a:solidFill>
                  <a:srgbClr val="000000"/>
                </a:solidFill>
              </a:rPr>
              <a:t>RUOLI:</a:t>
            </a:r>
            <a:br>
              <a:rPr b="0" i="0" lang="en-US" sz="1200">
                <a:solidFill>
                  <a:srgbClr val="000000"/>
                </a:solidFill>
              </a:rPr>
            </a:br>
            <a:endParaRPr b="0" i="0" sz="1200">
              <a:solidFill>
                <a:srgbClr val="000000"/>
              </a:solidFill>
            </a:endParaRPr>
          </a:p>
          <a:p>
            <a:pPr indent="-228600" lvl="0" marL="228600" rtl="0" algn="l">
              <a:lnSpc>
                <a:spcPct val="100000"/>
              </a:lnSpc>
              <a:spcBef>
                <a:spcPts val="0"/>
              </a:spcBef>
              <a:spcAft>
                <a:spcPts val="0"/>
              </a:spcAft>
              <a:buClr>
                <a:srgbClr val="000000"/>
              </a:buClr>
              <a:buSzPts val="2000"/>
              <a:buAutoNum type="arabicPeriod"/>
            </a:pPr>
            <a:r>
              <a:rPr b="0" i="0" lang="en-US" sz="1200">
                <a:solidFill>
                  <a:srgbClr val="000000"/>
                </a:solidFill>
              </a:rPr>
              <a:t>Facilitatrice o facilitatore e coordinatrice o coordinatore della valutazione: guida il gruppo e sviluppa i materiali per la valutazione. </a:t>
            </a:r>
            <a:endParaRPr/>
          </a:p>
          <a:p>
            <a:pPr indent="-228600" lvl="0" marL="228600" rtl="0" algn="l">
              <a:lnSpc>
                <a:spcPct val="100000"/>
              </a:lnSpc>
              <a:spcBef>
                <a:spcPts val="0"/>
              </a:spcBef>
              <a:spcAft>
                <a:spcPts val="0"/>
              </a:spcAft>
              <a:buClr>
                <a:srgbClr val="000000"/>
              </a:buClr>
              <a:buSzPts val="2000"/>
              <a:buAutoNum type="arabicPeriod"/>
            </a:pPr>
            <a:r>
              <a:rPr b="0" i="0" lang="en-US" sz="1200">
                <a:solidFill>
                  <a:srgbClr val="000000"/>
                </a:solidFill>
              </a:rPr>
              <a:t>Specialista del programma: verifica che lo scenario sia in linea con il programma di informatica</a:t>
            </a:r>
            <a:endParaRPr/>
          </a:p>
          <a:p>
            <a:pPr indent="-228600" lvl="0" marL="228600" rtl="0" algn="l">
              <a:lnSpc>
                <a:spcPct val="100000"/>
              </a:lnSpc>
              <a:spcBef>
                <a:spcPts val="0"/>
              </a:spcBef>
              <a:spcAft>
                <a:spcPts val="0"/>
              </a:spcAft>
              <a:buClr>
                <a:srgbClr val="000000"/>
              </a:buClr>
              <a:buSzPts val="2000"/>
              <a:buAutoNum type="arabicPeriod"/>
            </a:pPr>
            <a:r>
              <a:rPr b="0" i="0" lang="en-US" sz="1200">
                <a:solidFill>
                  <a:srgbClr val="000000"/>
                </a:solidFill>
              </a:rPr>
              <a:t>Progettista dell’apprendimento autentico: responsabile della creazione di attività basate sulla metodologia dell’apprendimento autentico</a:t>
            </a:r>
            <a:endParaRPr/>
          </a:p>
          <a:p>
            <a:pPr indent="-228600" lvl="0" marL="228600" rtl="0" algn="l">
              <a:lnSpc>
                <a:spcPct val="100000"/>
              </a:lnSpc>
              <a:spcBef>
                <a:spcPts val="0"/>
              </a:spcBef>
              <a:spcAft>
                <a:spcPts val="0"/>
              </a:spcAft>
              <a:buClr>
                <a:srgbClr val="000000"/>
              </a:buClr>
              <a:buSzPts val="2000"/>
              <a:buAutoNum type="arabicPeriod"/>
            </a:pPr>
            <a:r>
              <a:rPr b="0" i="0" lang="en-US" sz="1200">
                <a:solidFill>
                  <a:srgbClr val="000000"/>
                </a:solidFill>
              </a:rPr>
              <a:t>Specialista in materia di inclusione: responsabile per la realizzazione di uno scenario che sia inclusivo rispetto al genere. Suggerisce modi per risultare più inclusivi.</a:t>
            </a:r>
            <a:endParaRPr/>
          </a:p>
          <a:p>
            <a:pPr indent="-228600" lvl="0" marL="228600" rtl="0" algn="l">
              <a:lnSpc>
                <a:spcPct val="100000"/>
              </a:lnSpc>
              <a:spcBef>
                <a:spcPts val="0"/>
              </a:spcBef>
              <a:spcAft>
                <a:spcPts val="0"/>
              </a:spcAft>
              <a:buClr>
                <a:srgbClr val="000000"/>
              </a:buClr>
              <a:buSzPts val="2000"/>
              <a:buAutoNum type="arabicPeriod"/>
            </a:pPr>
            <a:r>
              <a:rPr b="0" i="0" lang="en-US" sz="1200">
                <a:solidFill>
                  <a:srgbClr val="000000"/>
                </a:solidFill>
              </a:rPr>
              <a:t>Responsabile delle risorse: individua articoli, video, risorse e altri materiali utili allo sviluppo dei contenuti e delle attività.</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Dunque, tutti i membri del gruppo sono tenuti a contribuire al processo di sviluppo dello scenario di apprendimento.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Bisogna discutere e distribuire i ruoli in base ai loro punti di forza e interessi. </a:t>
            </a:r>
            <a:endParaRPr/>
          </a:p>
        </p:txBody>
      </p:sp>
      <p:sp>
        <p:nvSpPr>
          <p:cNvPr id="133" name="Google Shape;133;g35f1a797ee3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4e74b83e71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Al fine di creare degli obiettivi di apprendimento chiari possiamo usare la Tassonomia di Bloom:</a:t>
            </a:r>
            <a:br>
              <a:rPr lang="en-US"/>
            </a:br>
            <a:r>
              <a:rPr lang="en-US"/>
              <a:t>- Ricordare: ad es.,</a:t>
            </a:r>
            <a:r>
              <a:rPr i="1" lang="en-US"/>
              <a:t> Le e gli studenti saranno in grado di elencare le fasi del ciclo idrologico</a:t>
            </a:r>
            <a:r>
              <a:rPr lang="en-US"/>
              <a:t>.</a:t>
            </a:r>
            <a:endParaRPr/>
          </a:p>
          <a:p>
            <a:pPr indent="0" lvl="0" marL="0" rtl="0" algn="l">
              <a:lnSpc>
                <a:spcPct val="100000"/>
              </a:lnSpc>
              <a:spcBef>
                <a:spcPts val="0"/>
              </a:spcBef>
              <a:spcAft>
                <a:spcPts val="0"/>
              </a:spcAft>
              <a:buSzPts val="1400"/>
              <a:buNone/>
            </a:pPr>
            <a:r>
              <a:rPr lang="en-US"/>
              <a:t>- Comprendere: ad es., </a:t>
            </a:r>
            <a:r>
              <a:rPr i="1" lang="en-US"/>
              <a:t>Le e gli studenti saranno in grado di spiegare come l’evaporazione porti alla formazione delle nuvole</a:t>
            </a:r>
            <a:r>
              <a:rPr lang="en-US"/>
              <a:t>.</a:t>
            </a:r>
            <a:endParaRPr/>
          </a:p>
          <a:p>
            <a:pPr indent="0" lvl="0" marL="0" rtl="0" algn="l">
              <a:lnSpc>
                <a:spcPct val="100000"/>
              </a:lnSpc>
              <a:spcBef>
                <a:spcPts val="0"/>
              </a:spcBef>
              <a:spcAft>
                <a:spcPts val="0"/>
              </a:spcAft>
              <a:buSzPts val="1400"/>
              <a:buNone/>
            </a:pPr>
            <a:r>
              <a:rPr lang="en-US"/>
              <a:t>- Applicare: ad es., </a:t>
            </a:r>
            <a:r>
              <a:rPr i="1" lang="en-US"/>
              <a:t>Le e gli studenti saranno in grado di effettuare una dimostrazione di come si sviluppa il ciclo idrologico attraverso un semplice esperimento</a:t>
            </a:r>
            <a:endParaRPr/>
          </a:p>
          <a:p>
            <a:pPr indent="0" lvl="0" marL="0" rtl="0" algn="l">
              <a:lnSpc>
                <a:spcPct val="100000"/>
              </a:lnSpc>
              <a:spcBef>
                <a:spcPts val="0"/>
              </a:spcBef>
              <a:spcAft>
                <a:spcPts val="0"/>
              </a:spcAft>
              <a:buSzPts val="1400"/>
              <a:buNone/>
            </a:pPr>
            <a:r>
              <a:rPr lang="en-US"/>
              <a:t>- Analizzare: ad es., </a:t>
            </a:r>
            <a:r>
              <a:rPr i="1" lang="en-US"/>
              <a:t>Le e gli studenti saranno in grado di confrontare il ciclo idrologico in condizioni climatiche diverse e di analizzarne le varianti</a:t>
            </a:r>
            <a:endParaRPr/>
          </a:p>
          <a:p>
            <a:pPr indent="0" lvl="0" marL="0" rtl="0" algn="l">
              <a:lnSpc>
                <a:spcPct val="100000"/>
              </a:lnSpc>
              <a:spcBef>
                <a:spcPts val="0"/>
              </a:spcBef>
              <a:spcAft>
                <a:spcPts val="0"/>
              </a:spcAft>
              <a:buSzPts val="1400"/>
              <a:buNone/>
            </a:pPr>
            <a:r>
              <a:rPr lang="en-US"/>
              <a:t>- Valutare: ad es., </a:t>
            </a:r>
            <a:r>
              <a:rPr i="1" lang="en-US"/>
              <a:t>Le e gli studenti saranno in grado di valutare l’impatto della deforestazione sul ciclo idrologico e di proporre soluzioni.</a:t>
            </a:r>
            <a:endParaRPr/>
          </a:p>
          <a:p>
            <a:pPr indent="0" lvl="0" marL="0" rtl="0" algn="l">
              <a:lnSpc>
                <a:spcPct val="100000"/>
              </a:lnSpc>
              <a:spcBef>
                <a:spcPts val="0"/>
              </a:spcBef>
              <a:spcAft>
                <a:spcPts val="0"/>
              </a:spcAft>
              <a:buSzPts val="1400"/>
              <a:buNone/>
            </a:pPr>
            <a:r>
              <a:rPr lang="en-US"/>
              <a:t>- Creare: ad es., </a:t>
            </a:r>
            <a:r>
              <a:rPr i="1" lang="en-US"/>
              <a:t>Le e gli studenti saranno in grado di creare una campagna di sensibilizzazione sul risparmio delle risorse idriche. </a:t>
            </a:r>
            <a:endParaRPr/>
          </a:p>
          <a:p>
            <a:pPr indent="0" lvl="0" marL="0" rtl="0" algn="l">
              <a:lnSpc>
                <a:spcPct val="100000"/>
              </a:lnSpc>
              <a:spcBef>
                <a:spcPts val="0"/>
              </a:spcBef>
              <a:spcAft>
                <a:spcPts val="0"/>
              </a:spcAft>
              <a:buSzPts val="1400"/>
              <a:buNone/>
            </a:pPr>
            <a:r>
              <a:t/>
            </a:r>
            <a:endParaRPr i="1"/>
          </a:p>
          <a:p>
            <a:pPr indent="0" lvl="0" marL="0" rtl="0" algn="l">
              <a:lnSpc>
                <a:spcPct val="100000"/>
              </a:lnSpc>
              <a:spcBef>
                <a:spcPts val="0"/>
              </a:spcBef>
              <a:spcAft>
                <a:spcPts val="0"/>
              </a:spcAft>
              <a:buSzPts val="1400"/>
              <a:buNone/>
            </a:pPr>
            <a:r>
              <a:rPr lang="en-US"/>
              <a:t>Nella progettazione di uno scenario di apprendimento, occorre accertarsi che gli obiettivi coprano molteplici livelli della tassonomia di Bloom. </a:t>
            </a:r>
            <a:endParaRPr/>
          </a:p>
          <a:p>
            <a:pPr indent="0" lvl="0" marL="0" rtl="0" algn="l">
              <a:lnSpc>
                <a:spcPct val="100000"/>
              </a:lnSpc>
              <a:spcBef>
                <a:spcPts val="0"/>
              </a:spcBef>
              <a:spcAft>
                <a:spcPts val="0"/>
              </a:spcAft>
              <a:buSzPts val="1400"/>
              <a:buNone/>
            </a:pPr>
            <a:r>
              <a:rPr lang="en-US"/>
              <a:t>Una lezione equilibrata dovrebbe includere le abilità cognitive di ordine inferiore (LOTS - </a:t>
            </a:r>
            <a:r>
              <a:rPr i="1" lang="en-US"/>
              <a:t>lower-order thinking skills</a:t>
            </a:r>
            <a:r>
              <a:rPr lang="en-US"/>
              <a:t>) per sviluppare le conoscenze e le abilità cognitive di ordine superiore (HOTS - </a:t>
            </a:r>
            <a:r>
              <a:rPr i="1" lang="en-US"/>
              <a:t>higher-order thinking skills</a:t>
            </a:r>
            <a:r>
              <a:rPr i="0" lang="en-US"/>
              <a:t>)</a:t>
            </a:r>
            <a:r>
              <a:rPr lang="en-US"/>
              <a:t> per promuovere la creatività e la capacità di risolvere i problemi.</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b="1" lang="en-US"/>
              <a:t>Domande per guidare la discussione: </a:t>
            </a:r>
            <a:endParaRPr/>
          </a:p>
          <a:p>
            <a:pPr indent="0" lvl="0" marL="0" rtl="0" algn="l">
              <a:lnSpc>
                <a:spcPct val="100000"/>
              </a:lnSpc>
              <a:spcBef>
                <a:spcPts val="0"/>
              </a:spcBef>
              <a:spcAft>
                <a:spcPts val="0"/>
              </a:spcAft>
              <a:buSzPts val="1400"/>
              <a:buNone/>
            </a:pPr>
            <a:r>
              <a:rPr lang="en-US" u="sng"/>
              <a:t>Fase iniziale: </a:t>
            </a:r>
            <a:br>
              <a:rPr lang="en-US" u="sng"/>
            </a:br>
            <a:r>
              <a:rPr lang="en-US"/>
              <a:t>-Cosa sai della tassonomia di Bloom? L’hai mai usata prima? </a:t>
            </a:r>
            <a:endParaRPr/>
          </a:p>
          <a:p>
            <a:pPr indent="0" lvl="0" marL="0" rtl="0" algn="l">
              <a:lnSpc>
                <a:spcPct val="100000"/>
              </a:lnSpc>
              <a:spcBef>
                <a:spcPts val="0"/>
              </a:spcBef>
              <a:spcAft>
                <a:spcPts val="0"/>
              </a:spcAft>
              <a:buSzPts val="1400"/>
              <a:buNone/>
            </a:pPr>
            <a:r>
              <a:rPr lang="en-US"/>
              <a:t>-Perché pensi che gli obiettivi di apprendimento siano importanti per la pianificazione delle lezioni? </a:t>
            </a:r>
            <a:endParaRPr/>
          </a:p>
          <a:p>
            <a:pPr indent="0" lvl="0" marL="0" rtl="0" algn="l">
              <a:lnSpc>
                <a:spcPct val="100000"/>
              </a:lnSpc>
              <a:spcBef>
                <a:spcPts val="0"/>
              </a:spcBef>
              <a:spcAft>
                <a:spcPts val="0"/>
              </a:spcAft>
              <a:buSzPts val="1400"/>
              <a:buNone/>
            </a:pPr>
            <a:r>
              <a:rPr lang="en-US" u="sng"/>
              <a:t>Dopo la spiegazione: </a:t>
            </a:r>
            <a:endParaRPr/>
          </a:p>
          <a:p>
            <a:pPr indent="0" lvl="0" marL="0" rtl="0" algn="l">
              <a:lnSpc>
                <a:spcPct val="100000"/>
              </a:lnSpc>
              <a:spcBef>
                <a:spcPts val="0"/>
              </a:spcBef>
              <a:spcAft>
                <a:spcPts val="0"/>
              </a:spcAft>
              <a:buSzPts val="1400"/>
              <a:buNone/>
            </a:pPr>
            <a:r>
              <a:rPr lang="en-US"/>
              <a:t>-Sai fornire un esempio di attività in classe che rientra nei livelli "Analizzare" o "Valutare"?</a:t>
            </a:r>
            <a:endParaRPr/>
          </a:p>
          <a:p>
            <a:pPr indent="0" lvl="0" marL="0" rtl="0" algn="l">
              <a:lnSpc>
                <a:spcPct val="100000"/>
              </a:lnSpc>
              <a:spcBef>
                <a:spcPts val="0"/>
              </a:spcBef>
              <a:spcAft>
                <a:spcPts val="0"/>
              </a:spcAft>
              <a:buSzPts val="1400"/>
              <a:buNone/>
            </a:pPr>
            <a:r>
              <a:rPr lang="en-US"/>
              <a:t>-</a:t>
            </a:r>
            <a:r>
              <a:rPr lang="en-US" sz="1100">
                <a:latin typeface="Arial"/>
                <a:ea typeface="Arial"/>
                <a:cs typeface="Arial"/>
                <a:sym typeface="Arial"/>
              </a:rPr>
              <a:t>In che modo un obiettivo di una lezione risulterebbe diverso se pensato per il livello "Ricordare" rispetto al livello "Creare"?</a:t>
            </a:r>
            <a:endParaRPr/>
          </a:p>
          <a:p>
            <a:pPr indent="0" lvl="0" marL="0" rtl="0" algn="l">
              <a:lnSpc>
                <a:spcPct val="100000"/>
              </a:lnSpc>
              <a:spcBef>
                <a:spcPts val="0"/>
              </a:spcBef>
              <a:spcAft>
                <a:spcPts val="0"/>
              </a:spcAft>
              <a:buSzPts val="1400"/>
              <a:buNone/>
            </a:pPr>
            <a:r>
              <a:rPr lang="en-US" sz="1100">
                <a:latin typeface="Arial"/>
                <a:ea typeface="Arial"/>
                <a:cs typeface="Arial"/>
                <a:sym typeface="Arial"/>
              </a:rPr>
              <a:t>-Seleziona un argomento che di solito insegni (ad es., fotosintesi, frazioni o programmazione). Come scriveresti un obiettivo di apprendimento che rispecchi tutti i livelli della tassonomia di Bloom su questo argomento?</a:t>
            </a:r>
            <a:br>
              <a:rPr lang="en-US" sz="1100">
                <a:latin typeface="Arial"/>
                <a:ea typeface="Arial"/>
                <a:cs typeface="Arial"/>
                <a:sym typeface="Arial"/>
              </a:rPr>
            </a:br>
            <a:r>
              <a:rPr lang="en-US" sz="1100" u="sng">
                <a:latin typeface="Arial"/>
                <a:ea typeface="Arial"/>
                <a:cs typeface="Arial"/>
                <a:sym typeface="Arial"/>
              </a:rPr>
              <a:t>Valutazione: </a:t>
            </a:r>
            <a:endParaRPr/>
          </a:p>
          <a:p>
            <a:pPr indent="0" lvl="0" marL="0" rtl="0" algn="l">
              <a:lnSpc>
                <a:spcPct val="100000"/>
              </a:lnSpc>
              <a:spcBef>
                <a:spcPts val="0"/>
              </a:spcBef>
              <a:spcAft>
                <a:spcPts val="0"/>
              </a:spcAft>
              <a:buSzPts val="1400"/>
              <a:buNone/>
            </a:pPr>
            <a:r>
              <a:rPr lang="en-US" sz="1100">
                <a:latin typeface="Arial"/>
                <a:ea typeface="Arial"/>
                <a:cs typeface="Arial"/>
                <a:sym typeface="Arial"/>
              </a:rPr>
              <a:t>-Quale supporto o risorsa ti aiuterebbe a sentirti più sicura/o nella elaborazione degli obiettivi per ciascun livello della tassonomia di Bloom?</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i="1" lang="en-US"/>
              <a:t>L’immagine riportata nella diapositiva e ulteriori informazioni possono essere consultate al seguente indirizzo: </a:t>
            </a:r>
            <a:r>
              <a:rPr i="1" lang="en-US" u="sng">
                <a:solidFill>
                  <a:schemeClr val="hlink"/>
                </a:solidFill>
                <a:hlinkClick r:id="rId2"/>
              </a:rPr>
              <a:t>https://citt.ufl.edu/resources/the-learning-process/designing-the-learning-experience/blooms-taxonomy/</a:t>
            </a:r>
            <a:r>
              <a:rPr i="1" lang="en-US"/>
              <a:t> </a:t>
            </a:r>
            <a:endParaRPr i="1"/>
          </a:p>
        </p:txBody>
      </p:sp>
      <p:sp>
        <p:nvSpPr>
          <p:cNvPr id="139" name="Google Shape;139;g34e74b83e71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4fc96bd33c_0_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100"/>
              <a:buNone/>
            </a:pPr>
            <a:r>
              <a:rPr lang="en-US"/>
              <a:t>Un buono scenario di apprendimento dovrebbe essere in linea con i più ampi standard educativi e obiettivi di apprendimento stabiliti dalla propria scuola, regione o paese. In questo modo si garantisce che le attività non solo siano coinvolgenti, ma che aiutino le e gli studenti a sviluppare le conoscenze e le competenze necessarie per il loro livello di istruzione.</a:t>
            </a:r>
            <a:endParaRPr/>
          </a:p>
          <a:p>
            <a:pPr indent="0" lvl="0" marL="0" rtl="0" algn="l">
              <a:lnSpc>
                <a:spcPct val="115000"/>
              </a:lnSpc>
              <a:spcBef>
                <a:spcPts val="1200"/>
              </a:spcBef>
              <a:spcAft>
                <a:spcPts val="0"/>
              </a:spcAft>
              <a:buClr>
                <a:schemeClr val="dk1"/>
              </a:buClr>
              <a:buSzPts val="1100"/>
              <a:buFont typeface="Arial"/>
              <a:buNone/>
            </a:pPr>
            <a:r>
              <a:rPr lang="en-US"/>
              <a:t>I collegamenti con la realtà sono in linea con i principi dell’apprendimento autentico (vedi modulo 1 &amp; 2).</a:t>
            </a:r>
            <a:endParaRPr/>
          </a:p>
          <a:p>
            <a:pPr indent="0" lvl="0" marL="0" rtl="0" algn="l">
              <a:lnSpc>
                <a:spcPct val="100000"/>
              </a:lnSpc>
              <a:spcBef>
                <a:spcPts val="1200"/>
              </a:spcBef>
              <a:spcAft>
                <a:spcPts val="0"/>
              </a:spcAft>
              <a:buSzPts val="1400"/>
              <a:buNone/>
            </a:pPr>
            <a:r>
              <a:t/>
            </a:r>
            <a:endParaRPr/>
          </a:p>
        </p:txBody>
      </p:sp>
      <p:sp>
        <p:nvSpPr>
          <p:cNvPr id="159" name="Google Shape;159;g34fc96bd33c_0_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12.png"/><Relationship Id="rId4"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 Id="rId3" Type="http://schemas.openxmlformats.org/officeDocument/2006/relationships/image" Target="../media/image3.jpg"/><Relationship Id="rId4" Type="http://schemas.openxmlformats.org/officeDocument/2006/relationships/image" Target="../media/image11.png"/><Relationship Id="rId5" Type="http://schemas.openxmlformats.org/officeDocument/2006/relationships/image" Target="../media/image1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28.png"/><Relationship Id="rId10" Type="http://schemas.openxmlformats.org/officeDocument/2006/relationships/image" Target="../media/image4.png"/><Relationship Id="rId13" Type="http://schemas.openxmlformats.org/officeDocument/2006/relationships/image" Target="../media/image20.png"/><Relationship Id="rId12" Type="http://schemas.openxmlformats.org/officeDocument/2006/relationships/image" Target="../media/image14.png"/><Relationship Id="rId1" Type="http://schemas.openxmlformats.org/officeDocument/2006/relationships/slideMaster" Target="../slideMasters/slideMaster2.xml"/><Relationship Id="rId2" Type="http://schemas.openxmlformats.org/officeDocument/2006/relationships/image" Target="../media/image12.png"/><Relationship Id="rId3" Type="http://schemas.openxmlformats.org/officeDocument/2006/relationships/image" Target="../media/image9.png"/><Relationship Id="rId4" Type="http://schemas.openxmlformats.org/officeDocument/2006/relationships/image" Target="../media/image5.png"/><Relationship Id="rId9" Type="http://schemas.openxmlformats.org/officeDocument/2006/relationships/image" Target="../media/image15.png"/><Relationship Id="rId5" Type="http://schemas.openxmlformats.org/officeDocument/2006/relationships/image" Target="../media/image6.png"/><Relationship Id="rId6" Type="http://schemas.openxmlformats.org/officeDocument/2006/relationships/image" Target="../media/image23.jpg"/><Relationship Id="rId7" Type="http://schemas.openxmlformats.org/officeDocument/2006/relationships/image" Target="../media/image31.png"/><Relationship Id="rId8"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1" Type="http://schemas.openxmlformats.org/officeDocument/2006/relationships/image" Target="../media/image28.png"/><Relationship Id="rId10" Type="http://schemas.openxmlformats.org/officeDocument/2006/relationships/image" Target="../media/image4.png"/><Relationship Id="rId13" Type="http://schemas.openxmlformats.org/officeDocument/2006/relationships/image" Target="../media/image20.png"/><Relationship Id="rId12" Type="http://schemas.openxmlformats.org/officeDocument/2006/relationships/image" Target="../media/image14.png"/><Relationship Id="rId1" Type="http://schemas.openxmlformats.org/officeDocument/2006/relationships/slideMaster" Target="../slideMasters/slideMaster3.xml"/><Relationship Id="rId2" Type="http://schemas.openxmlformats.org/officeDocument/2006/relationships/image" Target="../media/image12.png"/><Relationship Id="rId3" Type="http://schemas.openxmlformats.org/officeDocument/2006/relationships/image" Target="../media/image9.png"/><Relationship Id="rId4" Type="http://schemas.openxmlformats.org/officeDocument/2006/relationships/image" Target="../media/image5.png"/><Relationship Id="rId9" Type="http://schemas.openxmlformats.org/officeDocument/2006/relationships/image" Target="../media/image15.png"/><Relationship Id="rId5" Type="http://schemas.openxmlformats.org/officeDocument/2006/relationships/image" Target="../media/image6.png"/><Relationship Id="rId6" Type="http://schemas.openxmlformats.org/officeDocument/2006/relationships/image" Target="../media/image23.jpg"/><Relationship Id="rId7" Type="http://schemas.openxmlformats.org/officeDocument/2006/relationships/image" Target="../media/image31.png"/><Relationship Id="rId8"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5661765773_0_60"/>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5661765773_0_60"/>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5661765773_0_60"/>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5661765773_0_60"/>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5661765773_0_60"/>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5661765773_0_60"/>
          <p:cNvGrpSpPr/>
          <p:nvPr/>
        </p:nvGrpSpPr>
        <p:grpSpPr>
          <a:xfrm>
            <a:off x="2179811" y="4729766"/>
            <a:ext cx="7832078" cy="1110328"/>
            <a:chOff x="2179603" y="4888792"/>
            <a:chExt cx="7798544" cy="1110328"/>
          </a:xfrm>
        </p:grpSpPr>
        <p:pic>
          <p:nvPicPr>
            <p:cNvPr id="47" name="Google Shape;47;g35661765773_0_60"/>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5661765773_0_60"/>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5661765773_0_60"/>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5661765773_0_60"/>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5661765773_0_60"/>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52" name="Google Shape;52;g35661765773_0_60"/>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5661765773_0_60"/>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5661765773_0_60"/>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5661765773_0_60"/>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5661765773_0_60"/>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60" name="Shape 60"/>
        <p:cNvGrpSpPr/>
        <p:nvPr/>
      </p:nvGrpSpPr>
      <p:grpSpPr>
        <a:xfrm>
          <a:off x="0" y="0"/>
          <a:ext cx="0" cy="0"/>
          <a:chOff x="0" y="0"/>
          <a:chExt cx="0" cy="0"/>
        </a:xfrm>
      </p:grpSpPr>
      <p:sp>
        <p:nvSpPr>
          <p:cNvPr id="61" name="Google Shape;61;g357dbd50df4_0_4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g357dbd50df4_0_4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3" name="Shape 63"/>
        <p:cNvGrpSpPr/>
        <p:nvPr/>
      </p:nvGrpSpPr>
      <p:grpSpPr>
        <a:xfrm>
          <a:off x="0" y="0"/>
          <a:ext cx="0" cy="0"/>
          <a:chOff x="0" y="0"/>
          <a:chExt cx="0" cy="0"/>
        </a:xfrm>
      </p:grpSpPr>
      <p:sp>
        <p:nvSpPr>
          <p:cNvPr id="64" name="Google Shape;64;g357dbd50df4_0_44"/>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5" name="Google Shape;65;g357dbd50df4_0_44"/>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6" name="Google Shape;66;g357dbd50df4_0_44"/>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7" name="Google Shape;67;g357dbd50df4_0_44"/>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8" name="Google Shape;68;g357dbd50df4_0_44"/>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9" name="Google Shape;69;g357dbd50df4_0_44"/>
          <p:cNvGrpSpPr/>
          <p:nvPr/>
        </p:nvGrpSpPr>
        <p:grpSpPr>
          <a:xfrm>
            <a:off x="2179811" y="4729766"/>
            <a:ext cx="7832078" cy="1110328"/>
            <a:chOff x="2179603" y="4888792"/>
            <a:chExt cx="7798544" cy="1110328"/>
          </a:xfrm>
        </p:grpSpPr>
        <p:pic>
          <p:nvPicPr>
            <p:cNvPr id="70" name="Google Shape;70;g357dbd50df4_0_44"/>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71" name="Google Shape;71;g357dbd50df4_0_44"/>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72" name="Google Shape;72;g357dbd50df4_0_44"/>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3" name="Google Shape;73;g357dbd50df4_0_44"/>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4" name="Google Shape;74;g357dbd50df4_0_44"/>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75" name="Google Shape;75;g357dbd50df4_0_44"/>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6" name="Google Shape;76;g357dbd50df4_0_44"/>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7" name="Google Shape;77;g357dbd50df4_0_44"/>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8" name="Google Shape;78;g357dbd50df4_0_44"/>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9" name="Google Shape;79;g357dbd50df4_0_44"/>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6274"/>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dbd50df4_0_38"/>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dbd50df4_0_3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6.png"/></Relationships>
</file>

<file path=ppt/slides/_rels/slide12.xml.rels><?xml version="1.0" encoding="UTF-8" standalone="yes"?><Relationships xmlns="http://schemas.openxmlformats.org/package/2006/relationships"><Relationship Id="rId11" Type="http://schemas.openxmlformats.org/officeDocument/2006/relationships/image" Target="../media/image14.png"/><Relationship Id="rId10" Type="http://schemas.openxmlformats.org/officeDocument/2006/relationships/image" Target="../media/image28.png"/><Relationship Id="rId13" Type="http://schemas.openxmlformats.org/officeDocument/2006/relationships/hyperlink" Target="https://tinker-project.eu/elearning/" TargetMode="External"/><Relationship Id="rId12" Type="http://schemas.openxmlformats.org/officeDocument/2006/relationships/image" Target="../media/image20.png"/><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6.png"/><Relationship Id="rId9" Type="http://schemas.openxmlformats.org/officeDocument/2006/relationships/image" Target="../media/image4.png"/><Relationship Id="rId15" Type="http://schemas.openxmlformats.org/officeDocument/2006/relationships/hyperlink" Target="https://creativecommons.org/licenses/by-nc-nd/4.0/" TargetMode="External"/><Relationship Id="rId14" Type="http://schemas.openxmlformats.org/officeDocument/2006/relationships/image" Target="../media/image29.png"/><Relationship Id="rId5" Type="http://schemas.openxmlformats.org/officeDocument/2006/relationships/image" Target="../media/image23.jpg"/><Relationship Id="rId6" Type="http://schemas.openxmlformats.org/officeDocument/2006/relationships/image" Target="../media/image31.png"/><Relationship Id="rId7" Type="http://schemas.openxmlformats.org/officeDocument/2006/relationships/image" Target="../media/image2.png"/><Relationship Id="rId8"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3.jpg"/><Relationship Id="rId4" Type="http://schemas.openxmlformats.org/officeDocument/2006/relationships/hyperlink" Target="https://www.pexels.com/photo/top-view-photo-of-group-of-people-using-macbook-while-discussing-3182773/"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9444"/>
              <a:buNone/>
            </a:pPr>
            <a:r>
              <a:rPr lang="en-US"/>
              <a:t>WP3: Formazione del personale docente per una didattica dell’informatica autentica e inclusiva in termini di genere</a:t>
            </a:r>
            <a:endParaRPr/>
          </a:p>
        </p:txBody>
      </p:sp>
      <p:sp>
        <p:nvSpPr>
          <p:cNvPr id="85" name="Google Shape;85;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SzPts val="1600"/>
              <a:buNone/>
            </a:pPr>
            <a:r>
              <a:rPr lang="en-US"/>
              <a:t>Corso di formazione di TINKER per le scuole primarie </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3466942d174_0_4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a:t>Attività 3 - Elementi chiave per lo sviluppo di scenari di apprendimento efficaci</a:t>
            </a:r>
            <a:endParaRPr b="1"/>
          </a:p>
        </p:txBody>
      </p:sp>
      <p:pic>
        <p:nvPicPr>
          <p:cNvPr id="173" name="Google Shape;173;g3466942d174_0_46" title="1. Clear Objectives - visual selection (6).png"/>
          <p:cNvPicPr preferRelativeResize="0"/>
          <p:nvPr/>
        </p:nvPicPr>
        <p:blipFill rotWithShape="1">
          <a:blip r:embed="rId3">
            <a:alphaModFix/>
          </a:blip>
          <a:srcRect b="0" l="0" r="0" t="10538"/>
          <a:stretch/>
        </p:blipFill>
        <p:spPr>
          <a:xfrm>
            <a:off x="2610375" y="925100"/>
            <a:ext cx="6302300" cy="5932900"/>
          </a:xfrm>
          <a:prstGeom prst="rect">
            <a:avLst/>
          </a:prstGeom>
          <a:noFill/>
          <a:ln>
            <a:noFill/>
          </a:ln>
        </p:spPr>
      </p:pic>
      <p:sp>
        <p:nvSpPr>
          <p:cNvPr id="174" name="Google Shape;174;g3466942d174_0_46"/>
          <p:cNvSpPr txBox="1"/>
          <p:nvPr/>
        </p:nvSpPr>
        <p:spPr>
          <a:xfrm>
            <a:off x="3543675" y="2460925"/>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Active participation</a:t>
            </a:r>
            <a:endParaRPr b="0" i="0" sz="1400" u="none" cap="none" strike="noStrike">
              <a:solidFill>
                <a:srgbClr val="000000"/>
              </a:solidFill>
              <a:latin typeface="Arial"/>
              <a:ea typeface="Arial"/>
              <a:cs typeface="Arial"/>
              <a:sym typeface="Arial"/>
            </a:endParaRPr>
          </a:p>
        </p:txBody>
      </p:sp>
      <p:sp>
        <p:nvSpPr>
          <p:cNvPr id="175" name="Google Shape;175;g3466942d174_0_46"/>
          <p:cNvSpPr txBox="1"/>
          <p:nvPr/>
        </p:nvSpPr>
        <p:spPr>
          <a:xfrm>
            <a:off x="3493225" y="3268850"/>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Enhanced motivation</a:t>
            </a:r>
            <a:endParaRPr b="0" i="0" sz="1400" u="none" cap="none" strike="noStrike">
              <a:solidFill>
                <a:srgbClr val="000000"/>
              </a:solidFill>
              <a:latin typeface="Arial"/>
              <a:ea typeface="Arial"/>
              <a:cs typeface="Arial"/>
              <a:sym typeface="Arial"/>
            </a:endParaRPr>
          </a:p>
        </p:txBody>
      </p:sp>
      <p:sp>
        <p:nvSpPr>
          <p:cNvPr id="176" name="Google Shape;176;g3466942d174_0_46"/>
          <p:cNvSpPr txBox="1"/>
          <p:nvPr/>
        </p:nvSpPr>
        <p:spPr>
          <a:xfrm>
            <a:off x="3543675" y="4139825"/>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Enjoyable learning</a:t>
            </a:r>
            <a:endParaRPr b="0" i="0" sz="1400" u="none" cap="none" strike="noStrike">
              <a:solidFill>
                <a:srgbClr val="000000"/>
              </a:solidFill>
              <a:latin typeface="Arial"/>
              <a:ea typeface="Arial"/>
              <a:cs typeface="Arial"/>
              <a:sym typeface="Arial"/>
            </a:endParaRPr>
          </a:p>
        </p:txBody>
      </p:sp>
      <p:sp>
        <p:nvSpPr>
          <p:cNvPr id="177" name="Google Shape;177;g3466942d174_0_46"/>
          <p:cNvSpPr txBox="1"/>
          <p:nvPr/>
        </p:nvSpPr>
        <p:spPr>
          <a:xfrm>
            <a:off x="3543675" y="4909950"/>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Personalized learning</a:t>
            </a:r>
            <a:endParaRPr b="0" i="0" sz="1400" u="none" cap="none" strike="noStrike">
              <a:solidFill>
                <a:srgbClr val="000000"/>
              </a:solidFill>
              <a:latin typeface="Arial"/>
              <a:ea typeface="Arial"/>
              <a:cs typeface="Arial"/>
              <a:sym typeface="Arial"/>
            </a:endParaRPr>
          </a:p>
        </p:txBody>
      </p:sp>
      <p:sp>
        <p:nvSpPr>
          <p:cNvPr id="178" name="Google Shape;178;g3466942d174_0_46"/>
          <p:cNvSpPr txBox="1"/>
          <p:nvPr/>
        </p:nvSpPr>
        <p:spPr>
          <a:xfrm>
            <a:off x="3543675" y="5818725"/>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Dynamic lessons</a:t>
            </a:r>
            <a:endParaRPr b="0" i="0" sz="1400" u="none" cap="none" strike="noStrike">
              <a:solidFill>
                <a:srgbClr val="000000"/>
              </a:solidFill>
              <a:latin typeface="Arial"/>
              <a:ea typeface="Arial"/>
              <a:cs typeface="Arial"/>
              <a:sym typeface="Arial"/>
            </a:endParaRPr>
          </a:p>
        </p:txBody>
      </p:sp>
      <p:sp>
        <p:nvSpPr>
          <p:cNvPr id="179" name="Google Shape;179;g3466942d174_0_46"/>
          <p:cNvSpPr txBox="1"/>
          <p:nvPr/>
        </p:nvSpPr>
        <p:spPr>
          <a:xfrm>
            <a:off x="6890025" y="2460925"/>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Resource- intensive</a:t>
            </a:r>
            <a:endParaRPr b="0" i="0" sz="1400" u="none" cap="none" strike="noStrike">
              <a:solidFill>
                <a:srgbClr val="000000"/>
              </a:solidFill>
              <a:latin typeface="Arial"/>
              <a:ea typeface="Arial"/>
              <a:cs typeface="Arial"/>
              <a:sym typeface="Arial"/>
            </a:endParaRPr>
          </a:p>
        </p:txBody>
      </p:sp>
      <p:sp>
        <p:nvSpPr>
          <p:cNvPr id="180" name="Google Shape;180;g3466942d174_0_46"/>
          <p:cNvSpPr txBox="1"/>
          <p:nvPr/>
        </p:nvSpPr>
        <p:spPr>
          <a:xfrm>
            <a:off x="6890025" y="3268850"/>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Potential distractions </a:t>
            </a:r>
            <a:endParaRPr b="0" i="0" sz="1400" u="none" cap="none" strike="noStrike">
              <a:solidFill>
                <a:srgbClr val="000000"/>
              </a:solidFill>
              <a:latin typeface="Arial"/>
              <a:ea typeface="Arial"/>
              <a:cs typeface="Arial"/>
              <a:sym typeface="Arial"/>
            </a:endParaRPr>
          </a:p>
        </p:txBody>
      </p:sp>
      <p:sp>
        <p:nvSpPr>
          <p:cNvPr id="181" name="Google Shape;181;g3466942d174_0_46"/>
          <p:cNvSpPr txBox="1"/>
          <p:nvPr/>
        </p:nvSpPr>
        <p:spPr>
          <a:xfrm>
            <a:off x="6890025" y="4076775"/>
            <a:ext cx="17214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Implementation challenges </a:t>
            </a:r>
            <a:endParaRPr b="0" i="0" sz="1400" u="none" cap="none" strike="noStrike">
              <a:solidFill>
                <a:srgbClr val="000000"/>
              </a:solidFill>
              <a:latin typeface="Arial"/>
              <a:ea typeface="Arial"/>
              <a:cs typeface="Arial"/>
              <a:sym typeface="Arial"/>
            </a:endParaRPr>
          </a:p>
        </p:txBody>
      </p:sp>
      <p:sp>
        <p:nvSpPr>
          <p:cNvPr id="182" name="Google Shape;182;g3466942d174_0_46"/>
          <p:cNvSpPr txBox="1"/>
          <p:nvPr/>
        </p:nvSpPr>
        <p:spPr>
          <a:xfrm>
            <a:off x="6890025" y="4909950"/>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Time- consuming</a:t>
            </a:r>
            <a:endParaRPr b="0" i="0" sz="1400" u="none" cap="none" strike="noStrike">
              <a:solidFill>
                <a:srgbClr val="000000"/>
              </a:solidFill>
              <a:latin typeface="Arial"/>
              <a:ea typeface="Arial"/>
              <a:cs typeface="Arial"/>
              <a:sym typeface="Arial"/>
            </a:endParaRPr>
          </a:p>
        </p:txBody>
      </p:sp>
      <p:sp>
        <p:nvSpPr>
          <p:cNvPr id="183" name="Google Shape;183;g3466942d174_0_46"/>
          <p:cNvSpPr txBox="1"/>
          <p:nvPr/>
        </p:nvSpPr>
        <p:spPr>
          <a:xfrm>
            <a:off x="6890025" y="5743125"/>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Uneven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participation</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g3466942d174_0_5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a:t>Attività 3 - Elementi chiave per lo sviluppo di scenari di apprendimento efficaci</a:t>
            </a:r>
            <a:endParaRPr b="1"/>
          </a:p>
        </p:txBody>
      </p:sp>
      <p:pic>
        <p:nvPicPr>
          <p:cNvPr id="189" name="Google Shape;189;g3466942d174_0_54" title="1. Clear Objectives - visual selection (7).png"/>
          <p:cNvPicPr preferRelativeResize="0"/>
          <p:nvPr/>
        </p:nvPicPr>
        <p:blipFill rotWithShape="1">
          <a:blip r:embed="rId3">
            <a:alphaModFix/>
          </a:blip>
          <a:srcRect b="0" l="0" r="0" t="0"/>
          <a:stretch/>
        </p:blipFill>
        <p:spPr>
          <a:xfrm>
            <a:off x="599675" y="872000"/>
            <a:ext cx="9986851" cy="59081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grpSp>
        <p:nvGrpSpPr>
          <p:cNvPr id="194" name="Google Shape;194;g35661765773_0_0"/>
          <p:cNvGrpSpPr/>
          <p:nvPr/>
        </p:nvGrpSpPr>
        <p:grpSpPr>
          <a:xfrm>
            <a:off x="2179811" y="4729766"/>
            <a:ext cx="7832078" cy="1110328"/>
            <a:chOff x="2179603" y="4888792"/>
            <a:chExt cx="7798544" cy="1110328"/>
          </a:xfrm>
        </p:grpSpPr>
        <p:pic>
          <p:nvPicPr>
            <p:cNvPr id="195" name="Google Shape;195;g35661765773_0_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196" name="Google Shape;196;g35661765773_0_0"/>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197" name="Google Shape;197;g35661765773_0_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198" name="Google Shape;198;g35661765773_0_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199" name="Google Shape;199;g35661765773_0_0"/>
            <p:cNvPicPr preferRelativeResize="0"/>
            <p:nvPr/>
          </p:nvPicPr>
          <p:blipFill rotWithShape="1">
            <a:blip r:embed="rId7">
              <a:alphaModFix/>
            </a:blip>
            <a:srcRect b="0" l="6518" r="6455" t="2903"/>
            <a:stretch/>
          </p:blipFill>
          <p:spPr>
            <a:xfrm>
              <a:off x="7781600" y="4945247"/>
              <a:ext cx="2196547" cy="545647"/>
            </a:xfrm>
            <a:prstGeom prst="rect">
              <a:avLst/>
            </a:prstGeom>
            <a:noFill/>
            <a:ln>
              <a:noFill/>
            </a:ln>
          </p:spPr>
        </p:pic>
        <p:pic>
          <p:nvPicPr>
            <p:cNvPr id="200" name="Google Shape;200;g35661765773_0_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01" name="Google Shape;201;g35661765773_0_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02" name="Google Shape;202;g35661765773_0_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03" name="Google Shape;203;g35661765773_0_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04" name="Google Shape;204;g35661765773_0_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05" name="Google Shape;205;g35661765773_0_0"/>
          <p:cNvSpPr txBox="1"/>
          <p:nvPr/>
        </p:nvSpPr>
        <p:spPr>
          <a:xfrm>
            <a:off x="3324150" y="2453100"/>
            <a:ext cx="3173700" cy="652841"/>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Disponibile al seguente link: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06" name="Google Shape;206;g35661765773_0_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07" name="Google Shape;207;g35661765773_0_0"/>
          <p:cNvSpPr txBox="1"/>
          <p:nvPr/>
        </p:nvSpPr>
        <p:spPr>
          <a:xfrm>
            <a:off x="1646350" y="2994850"/>
            <a:ext cx="5987700" cy="686055"/>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None/>
            </a:pPr>
            <a:r>
              <a:rPr b="1" i="0" lang="en-US" sz="1200" u="none" cap="none" strike="noStrike">
                <a:solidFill>
                  <a:srgbClr val="1D1D1B"/>
                </a:solidFill>
                <a:latin typeface="Calibri"/>
                <a:ea typeface="Calibri"/>
                <a:cs typeface="Calibri"/>
                <a:sym typeface="Calibri"/>
              </a:rPr>
              <a:t>Questa presentazione è pubblicata su licenza Creative Commons Attribution-NonCommercial-NoDerivs 4.0 International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ctrTitle"/>
          </p:nvPr>
        </p:nvSpPr>
        <p:spPr>
          <a:xfrm>
            <a:off x="374725" y="2184275"/>
            <a:ext cx="7776900" cy="13341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2500"/>
              <a:buNone/>
            </a:pPr>
            <a:r>
              <a:rPr lang="en-US"/>
              <a:t>Modulo 8: Laboratorio: co-progettazione e valutazione degli scenari di apprendimento per l’insegnamento e la valutazione dell’informatica nella scuola primaria  in base al quadro di TINKER</a:t>
            </a:r>
            <a:endParaRPr/>
          </a:p>
        </p:txBody>
      </p:sp>
      <p:sp>
        <p:nvSpPr>
          <p:cNvPr id="91" name="Google Shape;91;p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8.3</a:t>
            </a:r>
            <a:r>
              <a:rPr b="1" lang="en-US"/>
              <a:t>:</a:t>
            </a:r>
            <a:r>
              <a:rPr lang="en-US"/>
              <a:t> Fase dedicata al lavoro di gruppo – sviluppare l’apprendimento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g357dbd50df4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Risultati di apprendimento </a:t>
            </a:r>
            <a:endParaRPr/>
          </a:p>
        </p:txBody>
      </p:sp>
      <p:sp>
        <p:nvSpPr>
          <p:cNvPr id="97" name="Google Shape;97;g357dbd50df4_0_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Al termine del modulo, le e i docenti saranno in grado di:</a:t>
            </a:r>
            <a:endParaRPr/>
          </a:p>
          <a:p>
            <a:pPr indent="-254000" lvl="1" marL="914400" rtl="0" algn="l">
              <a:lnSpc>
                <a:spcPct val="90000"/>
              </a:lnSpc>
              <a:spcBef>
                <a:spcPts val="500"/>
              </a:spcBef>
              <a:spcAft>
                <a:spcPts val="0"/>
              </a:spcAft>
              <a:buSzPts val="1800"/>
              <a:buNone/>
            </a:pPr>
            <a:r>
              <a:t/>
            </a:r>
            <a:endParaRPr/>
          </a:p>
          <a:p>
            <a:pPr indent="-457200" lvl="0" marL="1282700" rtl="0" algn="l">
              <a:lnSpc>
                <a:spcPct val="90000"/>
              </a:lnSpc>
              <a:spcBef>
                <a:spcPts val="1000"/>
              </a:spcBef>
              <a:spcAft>
                <a:spcPts val="0"/>
              </a:spcAft>
              <a:buSzPts val="2200"/>
              <a:buChar char="•"/>
            </a:pPr>
            <a:r>
              <a:rPr lang="en-US"/>
              <a:t>Sviluppare scenari di apprendimento chiari e significativi in linea con gli obiettivi del progetto e del programma</a:t>
            </a:r>
            <a:endParaRPr/>
          </a:p>
          <a:p>
            <a:pPr indent="-457200" lvl="0" marL="1282700" rtl="0" algn="l">
              <a:lnSpc>
                <a:spcPct val="90000"/>
              </a:lnSpc>
              <a:spcBef>
                <a:spcPts val="1000"/>
              </a:spcBef>
              <a:spcAft>
                <a:spcPts val="0"/>
              </a:spcAft>
              <a:buSzPts val="2200"/>
              <a:buChar char="•"/>
            </a:pPr>
            <a:r>
              <a:rPr lang="en-US"/>
              <a:t>Integrare le strategie di differenziazione e inclusione per rispondere alle diverse esigenze di apprendimento delle e dei discenti attraverso gli scenari di apprendimento</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g357dbd50df4_0_3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Indice dei contenuti</a:t>
            </a:r>
            <a:endParaRPr/>
          </a:p>
        </p:txBody>
      </p:sp>
      <p:sp>
        <p:nvSpPr>
          <p:cNvPr id="103" name="Google Shape;103;g357dbd50df4_0_3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Diapositiva 1 – Titolo del WP</a:t>
            </a:r>
            <a:endParaRPr/>
          </a:p>
          <a:p>
            <a:pPr indent="-330200" lvl="0" marL="571500" rtl="0" algn="l">
              <a:lnSpc>
                <a:spcPct val="90000"/>
              </a:lnSpc>
              <a:spcBef>
                <a:spcPts val="1000"/>
              </a:spcBef>
              <a:spcAft>
                <a:spcPts val="0"/>
              </a:spcAft>
              <a:buSzPts val="2000"/>
              <a:buChar char="•"/>
            </a:pPr>
            <a:r>
              <a:rPr lang="en-US" sz="2000"/>
              <a:t>Diapositiva 2 – Titolo dell’unità</a:t>
            </a:r>
            <a:endParaRPr/>
          </a:p>
          <a:p>
            <a:pPr indent="-330200" lvl="0" marL="571500" rtl="0" algn="l">
              <a:lnSpc>
                <a:spcPct val="90000"/>
              </a:lnSpc>
              <a:spcBef>
                <a:spcPts val="1000"/>
              </a:spcBef>
              <a:spcAft>
                <a:spcPts val="0"/>
              </a:spcAft>
              <a:buSzPts val="2000"/>
              <a:buChar char="•"/>
            </a:pPr>
            <a:r>
              <a:rPr lang="en-US" sz="2000"/>
              <a:t>Diapositiva 3 – Risultati di apprendimento</a:t>
            </a:r>
            <a:endParaRPr/>
          </a:p>
          <a:p>
            <a:pPr indent="-330200" lvl="0" marL="571500" rtl="0" algn="l">
              <a:lnSpc>
                <a:spcPct val="90000"/>
              </a:lnSpc>
              <a:spcBef>
                <a:spcPts val="1000"/>
              </a:spcBef>
              <a:spcAft>
                <a:spcPts val="0"/>
              </a:spcAft>
              <a:buSzPts val="2000"/>
              <a:buChar char="•"/>
            </a:pPr>
            <a:r>
              <a:rPr lang="en-US" sz="2000"/>
              <a:t>Diapositive 4 - Contenuti </a:t>
            </a:r>
            <a:endParaRPr/>
          </a:p>
          <a:p>
            <a:pPr indent="-330200" lvl="0" marL="571500" rtl="0" algn="l">
              <a:lnSpc>
                <a:spcPct val="90000"/>
              </a:lnSpc>
              <a:spcBef>
                <a:spcPts val="1000"/>
              </a:spcBef>
              <a:spcAft>
                <a:spcPts val="0"/>
              </a:spcAft>
              <a:buSzPts val="2000"/>
              <a:buChar char="•"/>
            </a:pPr>
            <a:r>
              <a:rPr lang="en-US" sz="2000"/>
              <a:t>Diapositiva 5 – Attività 1 – Fasi dello sviluppo del gruppo </a:t>
            </a:r>
            <a:endParaRPr/>
          </a:p>
          <a:p>
            <a:pPr indent="-330200" lvl="0" marL="571500" rtl="0" algn="l">
              <a:lnSpc>
                <a:spcPct val="90000"/>
              </a:lnSpc>
              <a:spcBef>
                <a:spcPts val="1000"/>
              </a:spcBef>
              <a:spcAft>
                <a:spcPts val="0"/>
              </a:spcAft>
              <a:buSzPts val="2000"/>
              <a:buChar char="•"/>
            </a:pPr>
            <a:r>
              <a:rPr lang="en-US" sz="2000"/>
              <a:t>Diapositiva 6 – Attività 2 – Formare il gruppo</a:t>
            </a:r>
            <a:endParaRPr/>
          </a:p>
          <a:p>
            <a:pPr indent="-330200" lvl="0" marL="571500" rtl="0" algn="l">
              <a:lnSpc>
                <a:spcPct val="90000"/>
              </a:lnSpc>
              <a:spcBef>
                <a:spcPts val="1000"/>
              </a:spcBef>
              <a:spcAft>
                <a:spcPts val="0"/>
              </a:spcAft>
              <a:buSzPts val="2000"/>
              <a:buChar char="•"/>
            </a:pPr>
            <a:r>
              <a:rPr lang="en-US" sz="2000"/>
              <a:t>Diapositive 7-10 – Attività 3 - Elementi chiave per lo sviluppo di scenari di apprendimento efficaci </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a:t>Fasi dello sviluppo del gruppo </a:t>
            </a:r>
            <a:endParaRPr b="1"/>
          </a:p>
        </p:txBody>
      </p:sp>
      <p:sp>
        <p:nvSpPr>
          <p:cNvPr id="110" name="Google Shape;110;p9"/>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203200" lvl="0" marL="571500" marR="0" rtl="0" algn="l">
              <a:lnSpc>
                <a:spcPct val="90000"/>
              </a:lnSpc>
              <a:spcBef>
                <a:spcPts val="1000"/>
              </a:spcBef>
              <a:spcAft>
                <a:spcPts val="0"/>
              </a:spcAft>
              <a:buClr>
                <a:schemeClr val="accent4"/>
              </a:buClr>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pic>
        <p:nvPicPr>
          <p:cNvPr id="111" name="Google Shape;111;p9"/>
          <p:cNvPicPr preferRelativeResize="0"/>
          <p:nvPr/>
        </p:nvPicPr>
        <p:blipFill rotWithShape="1">
          <a:blip r:embed="rId3">
            <a:alphaModFix/>
          </a:blip>
          <a:srcRect b="0" l="0" r="0" t="0"/>
          <a:stretch/>
        </p:blipFill>
        <p:spPr>
          <a:xfrm>
            <a:off x="432916" y="1028985"/>
            <a:ext cx="11274458" cy="5575635"/>
          </a:xfrm>
          <a:prstGeom prst="rect">
            <a:avLst/>
          </a:prstGeom>
          <a:noFill/>
          <a:ln>
            <a:noFill/>
          </a:ln>
        </p:spPr>
      </p:pic>
      <p:sp>
        <p:nvSpPr>
          <p:cNvPr id="112" name="Google Shape;112;p9"/>
          <p:cNvSpPr txBox="1"/>
          <p:nvPr/>
        </p:nvSpPr>
        <p:spPr>
          <a:xfrm>
            <a:off x="3644450" y="1263275"/>
            <a:ext cx="5521800" cy="8067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None/>
            </a:pPr>
            <a:r>
              <a:rPr b="1" i="0" lang="en-US" sz="2500" u="none" cap="none" strike="noStrike">
                <a:solidFill>
                  <a:srgbClr val="555555"/>
                </a:solidFill>
                <a:latin typeface="Arial"/>
                <a:ea typeface="Arial"/>
                <a:cs typeface="Arial"/>
                <a:sym typeface="Arial"/>
              </a:rPr>
              <a:t>Fasi dello sviluppo del gruppo </a:t>
            </a:r>
            <a:endParaRPr b="1" i="0" sz="2500" u="none" cap="none" strike="noStrike">
              <a:solidFill>
                <a:srgbClr val="555555"/>
              </a:solidFill>
              <a:latin typeface="Arial"/>
              <a:ea typeface="Arial"/>
              <a:cs typeface="Arial"/>
              <a:sym typeface="Arial"/>
            </a:endParaRPr>
          </a:p>
        </p:txBody>
      </p:sp>
      <p:sp>
        <p:nvSpPr>
          <p:cNvPr id="113" name="Google Shape;113;p9"/>
          <p:cNvSpPr txBox="1"/>
          <p:nvPr/>
        </p:nvSpPr>
        <p:spPr>
          <a:xfrm>
            <a:off x="4951301" y="2219675"/>
            <a:ext cx="2344052" cy="390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555555"/>
                </a:solidFill>
                <a:latin typeface="Arial"/>
                <a:ea typeface="Arial"/>
                <a:cs typeface="Arial"/>
                <a:sym typeface="Arial"/>
              </a:rPr>
              <a:t>Normalizzazione</a:t>
            </a:r>
            <a:endParaRPr b="1" i="0" sz="2000" u="none" cap="none" strike="noStrike">
              <a:solidFill>
                <a:srgbClr val="555555"/>
              </a:solidFill>
              <a:latin typeface="Arial"/>
              <a:ea typeface="Arial"/>
              <a:cs typeface="Arial"/>
              <a:sym typeface="Arial"/>
            </a:endParaRPr>
          </a:p>
        </p:txBody>
      </p:sp>
      <p:sp>
        <p:nvSpPr>
          <p:cNvPr id="114" name="Google Shape;114;p9"/>
          <p:cNvSpPr txBox="1"/>
          <p:nvPr/>
        </p:nvSpPr>
        <p:spPr>
          <a:xfrm>
            <a:off x="1073824" y="2310650"/>
            <a:ext cx="1677775" cy="390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555555"/>
                </a:solidFill>
                <a:latin typeface="Arial"/>
                <a:ea typeface="Arial"/>
                <a:cs typeface="Arial"/>
                <a:sym typeface="Arial"/>
              </a:rPr>
              <a:t>Formazione</a:t>
            </a:r>
            <a:endParaRPr b="1" i="0" sz="2000" u="none" cap="none" strike="noStrike">
              <a:solidFill>
                <a:srgbClr val="555555"/>
              </a:solidFill>
              <a:latin typeface="Arial"/>
              <a:ea typeface="Arial"/>
              <a:cs typeface="Arial"/>
              <a:sym typeface="Arial"/>
            </a:endParaRPr>
          </a:p>
        </p:txBody>
      </p:sp>
      <p:sp>
        <p:nvSpPr>
          <p:cNvPr id="115" name="Google Shape;115;p9"/>
          <p:cNvSpPr txBox="1"/>
          <p:nvPr/>
        </p:nvSpPr>
        <p:spPr>
          <a:xfrm>
            <a:off x="3167650" y="2233875"/>
            <a:ext cx="1548300" cy="390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555555"/>
                </a:solidFill>
                <a:latin typeface="Arial"/>
                <a:ea typeface="Arial"/>
                <a:cs typeface="Arial"/>
                <a:sym typeface="Arial"/>
              </a:rPr>
              <a:t>Tempesta</a:t>
            </a:r>
            <a:endParaRPr b="1" i="0" sz="2000" u="none" cap="none" strike="noStrike">
              <a:solidFill>
                <a:srgbClr val="555555"/>
              </a:solidFill>
              <a:latin typeface="Arial"/>
              <a:ea typeface="Arial"/>
              <a:cs typeface="Arial"/>
              <a:sym typeface="Arial"/>
            </a:endParaRPr>
          </a:p>
        </p:txBody>
      </p:sp>
      <p:sp>
        <p:nvSpPr>
          <p:cNvPr id="116" name="Google Shape;116;p9"/>
          <p:cNvSpPr txBox="1"/>
          <p:nvPr/>
        </p:nvSpPr>
        <p:spPr>
          <a:xfrm>
            <a:off x="7240699" y="2174225"/>
            <a:ext cx="1746303" cy="390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555555"/>
                </a:solidFill>
                <a:latin typeface="Arial"/>
                <a:ea typeface="Arial"/>
                <a:cs typeface="Arial"/>
                <a:sym typeface="Arial"/>
              </a:rPr>
              <a:t>Esecuzione</a:t>
            </a:r>
            <a:endParaRPr b="1" i="0" sz="2000" u="none" cap="none" strike="noStrike">
              <a:solidFill>
                <a:srgbClr val="555555"/>
              </a:solidFill>
              <a:latin typeface="Arial"/>
              <a:ea typeface="Arial"/>
              <a:cs typeface="Arial"/>
              <a:sym typeface="Arial"/>
            </a:endParaRPr>
          </a:p>
        </p:txBody>
      </p:sp>
      <p:sp>
        <p:nvSpPr>
          <p:cNvPr id="117" name="Google Shape;117;p9"/>
          <p:cNvSpPr txBox="1"/>
          <p:nvPr/>
        </p:nvSpPr>
        <p:spPr>
          <a:xfrm>
            <a:off x="9321949" y="2233875"/>
            <a:ext cx="2250299" cy="390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555555"/>
                </a:solidFill>
                <a:latin typeface="Arial"/>
                <a:ea typeface="Arial"/>
                <a:cs typeface="Arial"/>
                <a:sym typeface="Arial"/>
              </a:rPr>
              <a:t>Aggiornamento</a:t>
            </a:r>
            <a:endParaRPr b="1" i="0" sz="2000" u="none" cap="none" strike="noStrike">
              <a:solidFill>
                <a:srgbClr val="555555"/>
              </a:solidFill>
              <a:latin typeface="Arial"/>
              <a:ea typeface="Arial"/>
              <a:cs typeface="Arial"/>
              <a:sym typeface="Arial"/>
            </a:endParaRPr>
          </a:p>
        </p:txBody>
      </p:sp>
      <p:sp>
        <p:nvSpPr>
          <p:cNvPr id="118" name="Google Shape;118;p9"/>
          <p:cNvSpPr txBox="1"/>
          <p:nvPr/>
        </p:nvSpPr>
        <p:spPr>
          <a:xfrm>
            <a:off x="833175" y="2701550"/>
            <a:ext cx="2067600" cy="7158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787878"/>
                </a:solidFill>
                <a:latin typeface="Arial"/>
                <a:ea typeface="Arial"/>
                <a:cs typeface="Arial"/>
                <a:sym typeface="Arial"/>
              </a:rPr>
              <a:t>Fase iniziale segnata da interazioni cordiali e riservate</a:t>
            </a:r>
            <a:endParaRPr b="1" i="0" sz="1400" u="none" cap="none" strike="noStrike">
              <a:solidFill>
                <a:srgbClr val="787878"/>
              </a:solidFill>
              <a:latin typeface="Arial"/>
              <a:ea typeface="Arial"/>
              <a:cs typeface="Arial"/>
              <a:sym typeface="Arial"/>
            </a:endParaRPr>
          </a:p>
        </p:txBody>
      </p:sp>
      <p:sp>
        <p:nvSpPr>
          <p:cNvPr id="119" name="Google Shape;119;p9"/>
          <p:cNvSpPr txBox="1"/>
          <p:nvPr/>
        </p:nvSpPr>
        <p:spPr>
          <a:xfrm>
            <a:off x="2799825" y="2624775"/>
            <a:ext cx="2250300" cy="8067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787878"/>
                </a:solidFill>
                <a:latin typeface="Arial"/>
                <a:ea typeface="Arial"/>
                <a:cs typeface="Arial"/>
                <a:sym typeface="Arial"/>
              </a:rPr>
              <a:t>Presenza di conflitti e lotte per il potere legate all’affermarsi dei membri del gruppo</a:t>
            </a:r>
            <a:endParaRPr b="1" i="0" sz="1400" u="none" cap="none" strike="noStrike">
              <a:solidFill>
                <a:srgbClr val="787878"/>
              </a:solidFill>
              <a:latin typeface="Arial"/>
              <a:ea typeface="Arial"/>
              <a:cs typeface="Arial"/>
              <a:sym typeface="Arial"/>
            </a:endParaRPr>
          </a:p>
        </p:txBody>
      </p:sp>
      <p:sp>
        <p:nvSpPr>
          <p:cNvPr id="120" name="Google Shape;120;p9"/>
          <p:cNvSpPr txBox="1"/>
          <p:nvPr/>
        </p:nvSpPr>
        <p:spPr>
          <a:xfrm>
            <a:off x="5036350" y="2670225"/>
            <a:ext cx="2067600" cy="7158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787878"/>
                </a:solidFill>
                <a:latin typeface="Arial"/>
                <a:ea typeface="Arial"/>
                <a:cs typeface="Arial"/>
                <a:sym typeface="Arial"/>
              </a:rPr>
              <a:t>Determinazione dei ruoli e aumento della cooperazione</a:t>
            </a:r>
            <a:endParaRPr b="1" i="0" sz="1400" u="none" cap="none" strike="noStrike">
              <a:solidFill>
                <a:srgbClr val="787878"/>
              </a:solidFill>
              <a:latin typeface="Arial"/>
              <a:ea typeface="Arial"/>
              <a:cs typeface="Arial"/>
              <a:sym typeface="Arial"/>
            </a:endParaRPr>
          </a:p>
        </p:txBody>
      </p:sp>
      <p:sp>
        <p:nvSpPr>
          <p:cNvPr id="121" name="Google Shape;121;p9"/>
          <p:cNvSpPr txBox="1"/>
          <p:nvPr/>
        </p:nvSpPr>
        <p:spPr>
          <a:xfrm>
            <a:off x="7103950" y="2669363"/>
            <a:ext cx="2067600" cy="7158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787878"/>
                </a:solidFill>
                <a:latin typeface="Arial"/>
                <a:ea typeface="Arial"/>
                <a:cs typeface="Arial"/>
                <a:sym typeface="Arial"/>
              </a:rPr>
              <a:t>Massima efficienza legata a una maggiore fiducia e autonomia</a:t>
            </a:r>
            <a:endParaRPr/>
          </a:p>
        </p:txBody>
      </p:sp>
      <p:sp>
        <p:nvSpPr>
          <p:cNvPr id="122" name="Google Shape;122;p9"/>
          <p:cNvSpPr txBox="1"/>
          <p:nvPr/>
        </p:nvSpPr>
        <p:spPr>
          <a:xfrm>
            <a:off x="9321950" y="2670225"/>
            <a:ext cx="2067600" cy="7158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787878"/>
                </a:solidFill>
                <a:latin typeface="Arial"/>
                <a:ea typeface="Arial"/>
                <a:cs typeface="Arial"/>
                <a:sym typeface="Arial"/>
              </a:rPr>
              <a:t>Scioglimento del gruppo accompagnato da emozioni miste e riflessioni</a:t>
            </a:r>
            <a:endParaRPr b="1" i="0" sz="1400" u="none" cap="none" strike="noStrike">
              <a:solidFill>
                <a:srgbClr val="787878"/>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1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a:t>Attività 2 – Formare il gruppo</a:t>
            </a:r>
            <a:endParaRPr b="1"/>
          </a:p>
        </p:txBody>
      </p:sp>
      <p:sp>
        <p:nvSpPr>
          <p:cNvPr id="128" name="Google Shape;128;p16"/>
          <p:cNvSpPr txBox="1"/>
          <p:nvPr>
            <p:ph idx="1" type="body"/>
          </p:nvPr>
        </p:nvSpPr>
        <p:spPr>
          <a:xfrm>
            <a:off x="182812" y="1454168"/>
            <a:ext cx="4134664" cy="4055798"/>
          </a:xfrm>
          <a:prstGeom prst="rect">
            <a:avLst/>
          </a:prstGeom>
          <a:noFill/>
          <a:ln>
            <a:noFill/>
          </a:ln>
        </p:spPr>
        <p:txBody>
          <a:bodyPr anchorCtr="0" anchor="t" bIns="45700" lIns="91425" spcFirstLastPara="1" rIns="91425" wrap="square" tIns="45700">
            <a:noAutofit/>
          </a:bodyPr>
          <a:lstStyle/>
          <a:p>
            <a:pPr indent="-457200" lvl="0" marL="825500" rtl="0" algn="l">
              <a:lnSpc>
                <a:spcPct val="90000"/>
              </a:lnSpc>
              <a:spcBef>
                <a:spcPts val="1000"/>
              </a:spcBef>
              <a:spcAft>
                <a:spcPts val="0"/>
              </a:spcAft>
              <a:buSzPts val="2200"/>
              <a:buFont typeface="Arial"/>
              <a:buAutoNum type="arabicPeriod"/>
            </a:pPr>
            <a:r>
              <a:rPr lang="en-US"/>
              <a:t>Forma il tuo gruppo</a:t>
            </a:r>
            <a:endParaRPr/>
          </a:p>
          <a:p>
            <a:pPr indent="-457200" lvl="0" marL="825500" rtl="0" algn="l">
              <a:lnSpc>
                <a:spcPct val="90000"/>
              </a:lnSpc>
              <a:spcBef>
                <a:spcPts val="1000"/>
              </a:spcBef>
              <a:spcAft>
                <a:spcPts val="0"/>
              </a:spcAft>
              <a:buSzPts val="2200"/>
              <a:buFont typeface="Arial"/>
              <a:buAutoNum type="arabicPeriod"/>
            </a:pPr>
            <a:r>
              <a:rPr lang="en-US"/>
              <a:t>Presenta il tuo ruolo e le principali responsabilità</a:t>
            </a:r>
            <a:endParaRPr/>
          </a:p>
          <a:p>
            <a:pPr indent="-457200" lvl="0" marL="825500" rtl="0" algn="l">
              <a:lnSpc>
                <a:spcPct val="90000"/>
              </a:lnSpc>
              <a:spcBef>
                <a:spcPts val="1000"/>
              </a:spcBef>
              <a:spcAft>
                <a:spcPts val="0"/>
              </a:spcAft>
              <a:buSzPts val="2200"/>
              <a:buFont typeface="Arial"/>
              <a:buAutoNum type="arabicPeriod"/>
            </a:pPr>
            <a:r>
              <a:rPr lang="en-US"/>
              <a:t>Chiarisci gli obiettivi del gruppo</a:t>
            </a:r>
            <a:endParaRPr/>
          </a:p>
          <a:p>
            <a:pPr indent="-457200" lvl="0" marL="825500" rtl="0" algn="l">
              <a:lnSpc>
                <a:spcPct val="90000"/>
              </a:lnSpc>
              <a:spcBef>
                <a:spcPts val="1000"/>
              </a:spcBef>
              <a:spcAft>
                <a:spcPts val="0"/>
              </a:spcAft>
              <a:buSzPts val="2200"/>
              <a:buAutoNum type="arabicPeriod"/>
            </a:pPr>
            <a:r>
              <a:rPr lang="en-US"/>
              <a:t>Sviluppa il piano di azione</a:t>
            </a:r>
            <a:endParaRPr/>
          </a:p>
        </p:txBody>
      </p:sp>
      <p:pic>
        <p:nvPicPr>
          <p:cNvPr id="129" name="Google Shape;129;p16"/>
          <p:cNvPicPr preferRelativeResize="0"/>
          <p:nvPr/>
        </p:nvPicPr>
        <p:blipFill rotWithShape="1">
          <a:blip r:embed="rId3">
            <a:alphaModFix/>
          </a:blip>
          <a:srcRect b="0" l="0" r="0" t="0"/>
          <a:stretch/>
        </p:blipFill>
        <p:spPr>
          <a:xfrm>
            <a:off x="5020591" y="961533"/>
            <a:ext cx="6815833" cy="4548433"/>
          </a:xfrm>
          <a:prstGeom prst="rect">
            <a:avLst/>
          </a:prstGeom>
          <a:noFill/>
          <a:ln>
            <a:noFill/>
          </a:ln>
        </p:spPr>
      </p:pic>
      <p:sp>
        <p:nvSpPr>
          <p:cNvPr id="130" name="Google Shape;130;p16"/>
          <p:cNvSpPr txBox="1"/>
          <p:nvPr/>
        </p:nvSpPr>
        <p:spPr>
          <a:xfrm>
            <a:off x="9189150" y="5873500"/>
            <a:ext cx="2435100" cy="566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a:t>
            </a:r>
            <a:r>
              <a:rPr b="0" i="0" lang="en-US" sz="1400" u="sng" cap="none" strike="noStrike">
                <a:solidFill>
                  <a:schemeClr val="hlink"/>
                </a:solidFill>
                <a:latin typeface="Arial"/>
                <a:ea typeface="Arial"/>
                <a:cs typeface="Arial"/>
                <a:sym typeface="Arial"/>
                <a:hlinkClick r:id="rId4"/>
              </a:rPr>
              <a:t>pexels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g35f1a797ee3_0_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sz="4000"/>
              <a:t>Attività 2 – Formare il gruppo</a:t>
            </a:r>
            <a:endParaRPr b="1"/>
          </a:p>
        </p:txBody>
      </p:sp>
      <p:sp>
        <p:nvSpPr>
          <p:cNvPr id="136" name="Google Shape;136;g35f1a797ee3_0_6"/>
          <p:cNvSpPr txBox="1"/>
          <p:nvPr>
            <p:ph idx="1" type="body"/>
          </p:nvPr>
        </p:nvSpPr>
        <p:spPr>
          <a:xfrm>
            <a:off x="338825" y="1152025"/>
            <a:ext cx="11195700" cy="4439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2200"/>
              <a:buNone/>
            </a:pPr>
            <a:r>
              <a:rPr b="1" lang="en-US" sz="2000">
                <a:solidFill>
                  <a:srgbClr val="000000"/>
                </a:solidFill>
              </a:rPr>
              <a:t>RUOLI</a:t>
            </a:r>
            <a:r>
              <a:rPr lang="en-US" sz="2000">
                <a:solidFill>
                  <a:srgbClr val="000000"/>
                </a:solidFill>
              </a:rPr>
              <a:t>:</a:t>
            </a:r>
            <a:br>
              <a:rPr lang="en-US" sz="2000">
                <a:solidFill>
                  <a:srgbClr val="000000"/>
                </a:solidFill>
              </a:rPr>
            </a:br>
            <a:endParaRPr sz="2000">
              <a:solidFill>
                <a:srgbClr val="000000"/>
              </a:solidFill>
            </a:endParaRPr>
          </a:p>
          <a:p>
            <a:pPr indent="-228600" lvl="0" marL="228600" rtl="0" algn="l">
              <a:lnSpc>
                <a:spcPct val="100000"/>
              </a:lnSpc>
              <a:spcBef>
                <a:spcPts val="0"/>
              </a:spcBef>
              <a:spcAft>
                <a:spcPts val="0"/>
              </a:spcAft>
              <a:buClr>
                <a:srgbClr val="000000"/>
              </a:buClr>
              <a:buSzPts val="2000"/>
              <a:buAutoNum type="arabicPeriod"/>
            </a:pPr>
            <a:r>
              <a:rPr b="1" i="1" lang="en-US" sz="2000">
                <a:solidFill>
                  <a:srgbClr val="000000"/>
                </a:solidFill>
              </a:rPr>
              <a:t>Facilitatrice o facilitatore e coordinatrice o coordinatore della valutazione</a:t>
            </a:r>
            <a:r>
              <a:rPr lang="en-US" sz="2000">
                <a:solidFill>
                  <a:srgbClr val="000000"/>
                </a:solidFill>
              </a:rPr>
              <a:t>: guida il gruppo e sviluppa i materiali per la valutazione. </a:t>
            </a:r>
            <a:endParaRPr/>
          </a:p>
          <a:p>
            <a:pPr indent="-228600" lvl="0" marL="228600" rtl="0" algn="l">
              <a:lnSpc>
                <a:spcPct val="100000"/>
              </a:lnSpc>
              <a:spcBef>
                <a:spcPts val="0"/>
              </a:spcBef>
              <a:spcAft>
                <a:spcPts val="0"/>
              </a:spcAft>
              <a:buClr>
                <a:srgbClr val="000000"/>
              </a:buClr>
              <a:buSzPts val="2000"/>
              <a:buAutoNum type="arabicPeriod"/>
            </a:pPr>
            <a:r>
              <a:rPr b="1" i="1" lang="en-US" sz="2000">
                <a:solidFill>
                  <a:srgbClr val="000000"/>
                </a:solidFill>
              </a:rPr>
              <a:t>Specialista del programma</a:t>
            </a:r>
            <a:r>
              <a:rPr lang="en-US" sz="2000">
                <a:solidFill>
                  <a:srgbClr val="000000"/>
                </a:solidFill>
              </a:rPr>
              <a:t>: verifica che lo scenario sia in linea con il programma di informatica</a:t>
            </a:r>
            <a:endParaRPr/>
          </a:p>
          <a:p>
            <a:pPr indent="-228600" lvl="0" marL="228600" rtl="0" algn="l">
              <a:lnSpc>
                <a:spcPct val="100000"/>
              </a:lnSpc>
              <a:spcBef>
                <a:spcPts val="0"/>
              </a:spcBef>
              <a:spcAft>
                <a:spcPts val="0"/>
              </a:spcAft>
              <a:buClr>
                <a:srgbClr val="000000"/>
              </a:buClr>
              <a:buSzPts val="2000"/>
              <a:buAutoNum type="arabicPeriod"/>
            </a:pPr>
            <a:r>
              <a:rPr b="1" i="1" lang="en-US" sz="2000">
                <a:solidFill>
                  <a:srgbClr val="000000"/>
                </a:solidFill>
              </a:rPr>
              <a:t>Progettista dell’apprendimento autentico</a:t>
            </a:r>
            <a:r>
              <a:rPr lang="en-US" sz="2000">
                <a:solidFill>
                  <a:srgbClr val="000000"/>
                </a:solidFill>
              </a:rPr>
              <a:t>: responsabile della creazione di attività basate sulla metodologia dell’apprendimento autentico</a:t>
            </a:r>
            <a:endParaRPr/>
          </a:p>
          <a:p>
            <a:pPr indent="-228600" lvl="0" marL="228600" rtl="0" algn="l">
              <a:lnSpc>
                <a:spcPct val="100000"/>
              </a:lnSpc>
              <a:spcBef>
                <a:spcPts val="0"/>
              </a:spcBef>
              <a:spcAft>
                <a:spcPts val="0"/>
              </a:spcAft>
              <a:buClr>
                <a:srgbClr val="000000"/>
              </a:buClr>
              <a:buSzPts val="2000"/>
              <a:buAutoNum type="arabicPeriod"/>
            </a:pPr>
            <a:r>
              <a:rPr b="1" i="1" lang="en-US" sz="2000">
                <a:solidFill>
                  <a:srgbClr val="000000"/>
                </a:solidFill>
              </a:rPr>
              <a:t>Specialista in materia di inclusione</a:t>
            </a:r>
            <a:r>
              <a:rPr lang="en-US" sz="2000">
                <a:solidFill>
                  <a:srgbClr val="000000"/>
                </a:solidFill>
              </a:rPr>
              <a:t>: responsabile per la realizzazione di uno scenario che sia inclusivo rispetto al genere. Suggerisce modi per risultare più inclusivi.</a:t>
            </a:r>
            <a:endParaRPr/>
          </a:p>
          <a:p>
            <a:pPr indent="-228600" lvl="0" marL="228600" rtl="0" algn="l">
              <a:lnSpc>
                <a:spcPct val="100000"/>
              </a:lnSpc>
              <a:spcBef>
                <a:spcPts val="0"/>
              </a:spcBef>
              <a:spcAft>
                <a:spcPts val="0"/>
              </a:spcAft>
              <a:buClr>
                <a:srgbClr val="000000"/>
              </a:buClr>
              <a:buSzPts val="2000"/>
              <a:buAutoNum type="arabicPeriod"/>
            </a:pPr>
            <a:r>
              <a:rPr b="1" i="1" lang="en-US" sz="2000">
                <a:solidFill>
                  <a:srgbClr val="000000"/>
                </a:solidFill>
              </a:rPr>
              <a:t>Responsabile delle risorse</a:t>
            </a:r>
            <a:r>
              <a:rPr lang="en-US" sz="2000">
                <a:solidFill>
                  <a:srgbClr val="000000"/>
                </a:solidFill>
              </a:rPr>
              <a:t>: individua articoli, video, risorse e altri materiali utili allo sviluppo dei contenuti e delle attività.</a:t>
            </a:r>
            <a:endParaRPr/>
          </a:p>
          <a:p>
            <a:pPr indent="0" lvl="0" marL="0" rtl="0" algn="l">
              <a:lnSpc>
                <a:spcPct val="90000"/>
              </a:lnSpc>
              <a:spcBef>
                <a:spcPts val="1000"/>
              </a:spcBef>
              <a:spcAft>
                <a:spcPts val="0"/>
              </a:spcAft>
              <a:buSzPts val="2200"/>
              <a:buNone/>
            </a:pPr>
            <a:r>
              <a:t/>
            </a:r>
            <a:endParaRPr sz="20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34e74b83e71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a:t>Attività 3 - Elementi chiave per lo sviluppo di scenari di apprendimento efficaci </a:t>
            </a:r>
            <a:endParaRPr b="1"/>
          </a:p>
        </p:txBody>
      </p:sp>
      <p:pic>
        <p:nvPicPr>
          <p:cNvPr id="142" name="Google Shape;142;g34e74b83e71_0_0" title="Blooms-Taxonomy-941x569.png"/>
          <p:cNvPicPr preferRelativeResize="0"/>
          <p:nvPr/>
        </p:nvPicPr>
        <p:blipFill rotWithShape="1">
          <a:blip r:embed="rId3">
            <a:alphaModFix/>
          </a:blip>
          <a:srcRect b="0" l="0" r="0" t="0"/>
          <a:stretch/>
        </p:blipFill>
        <p:spPr>
          <a:xfrm>
            <a:off x="795100" y="895782"/>
            <a:ext cx="9599249" cy="5804424"/>
          </a:xfrm>
          <a:prstGeom prst="rect">
            <a:avLst/>
          </a:prstGeom>
          <a:noFill/>
          <a:ln>
            <a:noFill/>
          </a:ln>
        </p:spPr>
      </p:pic>
      <p:sp>
        <p:nvSpPr>
          <p:cNvPr id="143" name="Google Shape;143;g34e74b83e71_0_0"/>
          <p:cNvSpPr txBox="1"/>
          <p:nvPr/>
        </p:nvSpPr>
        <p:spPr>
          <a:xfrm>
            <a:off x="1425350" y="995875"/>
            <a:ext cx="9745158" cy="538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0000"/>
                </a:solidFill>
                <a:latin typeface="Arial"/>
                <a:ea typeface="Arial"/>
                <a:cs typeface="Arial"/>
                <a:sym typeface="Arial"/>
              </a:rPr>
              <a:t>TASSONOMIA DI BLOOM – Dominio cognitivo (2001)</a:t>
            </a:r>
            <a:endParaRPr b="1" i="0" sz="2400" u="none" cap="none" strike="noStrike">
              <a:solidFill>
                <a:srgbClr val="000000"/>
              </a:solidFill>
              <a:latin typeface="Arial"/>
              <a:ea typeface="Arial"/>
              <a:cs typeface="Arial"/>
              <a:sym typeface="Arial"/>
            </a:endParaRPr>
          </a:p>
        </p:txBody>
      </p:sp>
      <p:sp>
        <p:nvSpPr>
          <p:cNvPr id="144" name="Google Shape;144;g34e74b83e71_0_0"/>
          <p:cNvSpPr txBox="1"/>
          <p:nvPr/>
        </p:nvSpPr>
        <p:spPr>
          <a:xfrm rot="-5400000">
            <a:off x="-894550" y="3758175"/>
            <a:ext cx="4230600" cy="5466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ORDINE INFERIORE			ORDINE SUPERIORE</a:t>
            </a:r>
            <a:endParaRPr b="1"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1" i="0" lang="en-US" sz="1200" u="none" cap="none" strike="noStrike">
                <a:solidFill>
                  <a:srgbClr val="000000"/>
                </a:solidFill>
                <a:latin typeface="Arial"/>
                <a:ea typeface="Arial"/>
                <a:cs typeface="Arial"/>
                <a:sym typeface="Arial"/>
              </a:rPr>
              <a:t>		 ABILITÀ COGNITIVE</a:t>
            </a:r>
            <a:endParaRPr b="1" i="0" sz="1200" u="none" cap="none" strike="noStrike">
              <a:solidFill>
                <a:srgbClr val="000000"/>
              </a:solidFill>
              <a:latin typeface="Arial"/>
              <a:ea typeface="Arial"/>
              <a:cs typeface="Arial"/>
              <a:sym typeface="Arial"/>
            </a:endParaRPr>
          </a:p>
        </p:txBody>
      </p:sp>
      <p:sp>
        <p:nvSpPr>
          <p:cNvPr id="145" name="Google Shape;145;g34e74b83e71_0_0"/>
          <p:cNvSpPr txBox="1"/>
          <p:nvPr/>
        </p:nvSpPr>
        <p:spPr>
          <a:xfrm>
            <a:off x="4706025" y="1916175"/>
            <a:ext cx="3075900" cy="3417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CREARE</a:t>
            </a:r>
            <a:endParaRPr b="1" i="0" sz="1700" u="none" cap="none" strike="noStrike">
              <a:solidFill>
                <a:srgbClr val="000000"/>
              </a:solidFill>
              <a:latin typeface="Arial"/>
              <a:ea typeface="Arial"/>
              <a:cs typeface="Arial"/>
              <a:sym typeface="Arial"/>
            </a:endParaRPr>
          </a:p>
        </p:txBody>
      </p:sp>
      <p:sp>
        <p:nvSpPr>
          <p:cNvPr id="146" name="Google Shape;146;g34e74b83e71_0_0"/>
          <p:cNvSpPr txBox="1"/>
          <p:nvPr/>
        </p:nvSpPr>
        <p:spPr>
          <a:xfrm>
            <a:off x="4854125" y="2360525"/>
            <a:ext cx="30759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Usare le informazioni per creare qualcosa di nuovo</a:t>
            </a:r>
            <a:endParaRPr b="0" i="0" sz="1000" u="none" cap="none" strike="noStrike">
              <a:solidFill>
                <a:srgbClr val="000000"/>
              </a:solidFill>
              <a:latin typeface="Arial"/>
              <a:ea typeface="Arial"/>
              <a:cs typeface="Arial"/>
              <a:sym typeface="Arial"/>
            </a:endParaRPr>
          </a:p>
        </p:txBody>
      </p:sp>
      <p:sp>
        <p:nvSpPr>
          <p:cNvPr id="147" name="Google Shape;147;g34e74b83e71_0_0"/>
          <p:cNvSpPr txBox="1"/>
          <p:nvPr/>
        </p:nvSpPr>
        <p:spPr>
          <a:xfrm>
            <a:off x="5177400" y="2725075"/>
            <a:ext cx="3075900" cy="3417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VALUTARE</a:t>
            </a:r>
            <a:endParaRPr b="1" i="0" sz="1700" u="none" cap="none" strike="noStrike">
              <a:solidFill>
                <a:srgbClr val="000000"/>
              </a:solidFill>
              <a:latin typeface="Arial"/>
              <a:ea typeface="Arial"/>
              <a:cs typeface="Arial"/>
              <a:sym typeface="Arial"/>
            </a:endParaRPr>
          </a:p>
        </p:txBody>
      </p:sp>
      <p:sp>
        <p:nvSpPr>
          <p:cNvPr id="148" name="Google Shape;148;g34e74b83e71_0_0"/>
          <p:cNvSpPr txBox="1"/>
          <p:nvPr/>
        </p:nvSpPr>
        <p:spPr>
          <a:xfrm>
            <a:off x="5500700" y="3508275"/>
            <a:ext cx="3075900" cy="4041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ANALIZZARE</a:t>
            </a:r>
            <a:endParaRPr b="1" i="0" sz="1700" u="none" cap="none" strike="noStrike">
              <a:solidFill>
                <a:srgbClr val="000000"/>
              </a:solidFill>
              <a:latin typeface="Arial"/>
              <a:ea typeface="Arial"/>
              <a:cs typeface="Arial"/>
              <a:sym typeface="Arial"/>
            </a:endParaRPr>
          </a:p>
        </p:txBody>
      </p:sp>
      <p:sp>
        <p:nvSpPr>
          <p:cNvPr id="149" name="Google Shape;149;g34e74b83e71_0_0"/>
          <p:cNvSpPr txBox="1"/>
          <p:nvPr/>
        </p:nvSpPr>
        <p:spPr>
          <a:xfrm>
            <a:off x="5858150" y="4342875"/>
            <a:ext cx="3075900" cy="3417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APPLICARE</a:t>
            </a:r>
            <a:endParaRPr b="1" i="0" sz="1700" u="none" cap="none" strike="noStrike">
              <a:solidFill>
                <a:srgbClr val="000000"/>
              </a:solidFill>
              <a:latin typeface="Arial"/>
              <a:ea typeface="Arial"/>
              <a:cs typeface="Arial"/>
              <a:sym typeface="Arial"/>
            </a:endParaRPr>
          </a:p>
        </p:txBody>
      </p:sp>
      <p:sp>
        <p:nvSpPr>
          <p:cNvPr id="150" name="Google Shape;150;g34e74b83e71_0_0"/>
          <p:cNvSpPr txBox="1"/>
          <p:nvPr/>
        </p:nvSpPr>
        <p:spPr>
          <a:xfrm>
            <a:off x="6283950" y="5043425"/>
            <a:ext cx="3075900" cy="4041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COMPRENDERE</a:t>
            </a:r>
            <a:endParaRPr b="1" i="0" sz="1700" u="none" cap="none" strike="noStrike">
              <a:solidFill>
                <a:srgbClr val="000000"/>
              </a:solidFill>
              <a:latin typeface="Arial"/>
              <a:ea typeface="Arial"/>
              <a:cs typeface="Arial"/>
              <a:sym typeface="Arial"/>
            </a:endParaRPr>
          </a:p>
        </p:txBody>
      </p:sp>
      <p:sp>
        <p:nvSpPr>
          <p:cNvPr id="151" name="Google Shape;151;g34e74b83e71_0_0"/>
          <p:cNvSpPr txBox="1"/>
          <p:nvPr/>
        </p:nvSpPr>
        <p:spPr>
          <a:xfrm>
            <a:off x="6652825" y="5875275"/>
            <a:ext cx="3075900" cy="4041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RICORDARE</a:t>
            </a:r>
            <a:endParaRPr b="1" i="0" sz="1700" u="none" cap="none" strike="noStrike">
              <a:solidFill>
                <a:srgbClr val="000000"/>
              </a:solidFill>
              <a:latin typeface="Arial"/>
              <a:ea typeface="Arial"/>
              <a:cs typeface="Arial"/>
              <a:sym typeface="Arial"/>
            </a:endParaRPr>
          </a:p>
        </p:txBody>
      </p:sp>
      <p:sp>
        <p:nvSpPr>
          <p:cNvPr id="152" name="Google Shape;152;g34e74b83e71_0_0"/>
          <p:cNvSpPr txBox="1"/>
          <p:nvPr/>
        </p:nvSpPr>
        <p:spPr>
          <a:xfrm>
            <a:off x="5245775" y="3156575"/>
            <a:ext cx="30759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Esaminare le informazioni ed esprimere giudizi in merito</a:t>
            </a:r>
            <a:endParaRPr b="0" i="0" sz="1000" u="none" cap="none" strike="noStrike">
              <a:solidFill>
                <a:srgbClr val="000000"/>
              </a:solidFill>
              <a:latin typeface="Arial"/>
              <a:ea typeface="Arial"/>
              <a:cs typeface="Arial"/>
              <a:sym typeface="Arial"/>
            </a:endParaRPr>
          </a:p>
        </p:txBody>
      </p:sp>
      <p:sp>
        <p:nvSpPr>
          <p:cNvPr id="153" name="Google Shape;153;g34e74b83e71_0_0"/>
          <p:cNvSpPr txBox="1"/>
          <p:nvPr/>
        </p:nvSpPr>
        <p:spPr>
          <a:xfrm>
            <a:off x="5631350" y="3996675"/>
            <a:ext cx="35295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Scomporre le conoscenze e individuare i collegamenti</a:t>
            </a:r>
            <a:endParaRPr b="0" i="0" sz="1000" u="none" cap="none" strike="noStrike">
              <a:solidFill>
                <a:srgbClr val="000000"/>
              </a:solidFill>
              <a:latin typeface="Arial"/>
              <a:ea typeface="Arial"/>
              <a:cs typeface="Arial"/>
              <a:sym typeface="Arial"/>
            </a:endParaRPr>
          </a:p>
        </p:txBody>
      </p:sp>
      <p:sp>
        <p:nvSpPr>
          <p:cNvPr id="154" name="Google Shape;154;g34e74b83e71_0_0"/>
          <p:cNvSpPr txBox="1"/>
          <p:nvPr/>
        </p:nvSpPr>
        <p:spPr>
          <a:xfrm>
            <a:off x="5993375" y="4762875"/>
            <a:ext cx="39645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Usare le informazioni per creare qualcosa di nuovo (ma simile)</a:t>
            </a:r>
            <a:endParaRPr b="0" i="0" sz="1000" u="none" cap="none" strike="noStrike">
              <a:solidFill>
                <a:srgbClr val="000000"/>
              </a:solidFill>
              <a:latin typeface="Arial"/>
              <a:ea typeface="Arial"/>
              <a:cs typeface="Arial"/>
              <a:sym typeface="Arial"/>
            </a:endParaRPr>
          </a:p>
        </p:txBody>
      </p:sp>
      <p:sp>
        <p:nvSpPr>
          <p:cNvPr id="155" name="Google Shape;155;g34e74b83e71_0_0"/>
          <p:cNvSpPr txBox="1"/>
          <p:nvPr/>
        </p:nvSpPr>
        <p:spPr>
          <a:xfrm>
            <a:off x="6340925" y="5530450"/>
            <a:ext cx="30759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Cogliere il significato dei materiali didattici</a:t>
            </a:r>
            <a:endParaRPr b="0" i="0" sz="1000" u="none" cap="none" strike="noStrike">
              <a:solidFill>
                <a:srgbClr val="000000"/>
              </a:solidFill>
              <a:latin typeface="Arial"/>
              <a:ea typeface="Arial"/>
              <a:cs typeface="Arial"/>
              <a:sym typeface="Arial"/>
            </a:endParaRPr>
          </a:p>
        </p:txBody>
      </p:sp>
      <p:sp>
        <p:nvSpPr>
          <p:cNvPr id="156" name="Google Shape;156;g34e74b83e71_0_0"/>
          <p:cNvSpPr txBox="1"/>
          <p:nvPr/>
        </p:nvSpPr>
        <p:spPr>
          <a:xfrm>
            <a:off x="6766725" y="6362300"/>
            <a:ext cx="30759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Ricordare fatti specifici</a:t>
            </a:r>
            <a:endParaRPr b="0" i="0" sz="10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g34fc96bd33c_0_1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a:t>Attività 3 - Elementi chiave per lo sviluppo di scenari di apprendimento efficaci</a:t>
            </a:r>
            <a:endParaRPr/>
          </a:p>
        </p:txBody>
      </p:sp>
      <p:pic>
        <p:nvPicPr>
          <p:cNvPr id="162" name="Google Shape;162;g34fc96bd33c_0_14" title="1. Clear Objectives - visual selection (3).png"/>
          <p:cNvPicPr preferRelativeResize="0"/>
          <p:nvPr/>
        </p:nvPicPr>
        <p:blipFill rotWithShape="1">
          <a:blip r:embed="rId3">
            <a:alphaModFix/>
          </a:blip>
          <a:srcRect b="0" l="28300" r="39937" t="0"/>
          <a:stretch/>
        </p:blipFill>
        <p:spPr>
          <a:xfrm>
            <a:off x="3354575" y="948725"/>
            <a:ext cx="3517250" cy="5707975"/>
          </a:xfrm>
          <a:prstGeom prst="rect">
            <a:avLst/>
          </a:prstGeom>
          <a:noFill/>
          <a:ln>
            <a:noFill/>
          </a:ln>
        </p:spPr>
      </p:pic>
      <p:sp>
        <p:nvSpPr>
          <p:cNvPr id="163" name="Google Shape;163;g34fc96bd33c_0_14"/>
          <p:cNvSpPr txBox="1"/>
          <p:nvPr/>
        </p:nvSpPr>
        <p:spPr>
          <a:xfrm>
            <a:off x="7087900" y="1439775"/>
            <a:ext cx="4803300" cy="1033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rgbClr val="4E88E7"/>
                </a:solidFill>
                <a:latin typeface="Arial"/>
                <a:ea typeface="Arial"/>
                <a:cs typeface="Arial"/>
                <a:sym typeface="Arial"/>
              </a:rPr>
              <a:t>Struttura del programma</a:t>
            </a:r>
            <a:endParaRPr b="1" i="0" sz="2200" u="none" cap="none" strike="noStrike">
              <a:solidFill>
                <a:srgbClr val="4E88E7"/>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rgbClr val="555555"/>
                </a:solidFill>
                <a:latin typeface="Arial"/>
                <a:ea typeface="Arial"/>
                <a:cs typeface="Arial"/>
                <a:sym typeface="Arial"/>
              </a:rPr>
              <a:t>Accertarsi che sia in linea con gli standard educativi</a:t>
            </a:r>
            <a:endParaRPr b="0" i="0" sz="1900" u="none" cap="none" strike="noStrike">
              <a:solidFill>
                <a:srgbClr val="555555"/>
              </a:solidFill>
              <a:latin typeface="Arial"/>
              <a:ea typeface="Arial"/>
              <a:cs typeface="Arial"/>
              <a:sym typeface="Arial"/>
            </a:endParaRPr>
          </a:p>
        </p:txBody>
      </p:sp>
      <p:sp>
        <p:nvSpPr>
          <p:cNvPr id="164" name="Google Shape;164;g34fc96bd33c_0_14"/>
          <p:cNvSpPr txBox="1"/>
          <p:nvPr/>
        </p:nvSpPr>
        <p:spPr>
          <a:xfrm>
            <a:off x="7087900" y="2964625"/>
            <a:ext cx="4803300" cy="1033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rgbClr val="3FC584"/>
                </a:solidFill>
                <a:latin typeface="Arial"/>
                <a:ea typeface="Arial"/>
                <a:cs typeface="Arial"/>
                <a:sym typeface="Arial"/>
              </a:rPr>
              <a:t>Collegamenti interdisciplinari</a:t>
            </a:r>
            <a:endParaRPr b="1" i="0" sz="2200" u="none" cap="none" strike="noStrike">
              <a:solidFill>
                <a:srgbClr val="3FC584"/>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rgbClr val="555555"/>
                </a:solidFill>
                <a:latin typeface="Arial"/>
                <a:ea typeface="Arial"/>
                <a:cs typeface="Arial"/>
                <a:sym typeface="Arial"/>
              </a:rPr>
              <a:t>Favorire l’apprendimento interdisciplinare</a:t>
            </a:r>
            <a:endParaRPr b="0" i="0" sz="1900" u="none" cap="none" strike="noStrike">
              <a:solidFill>
                <a:srgbClr val="555555"/>
              </a:solidFill>
              <a:latin typeface="Arial"/>
              <a:ea typeface="Arial"/>
              <a:cs typeface="Arial"/>
              <a:sym typeface="Arial"/>
            </a:endParaRPr>
          </a:p>
        </p:txBody>
      </p:sp>
      <p:sp>
        <p:nvSpPr>
          <p:cNvPr id="165" name="Google Shape;165;g34fc96bd33c_0_14"/>
          <p:cNvSpPr txBox="1"/>
          <p:nvPr/>
        </p:nvSpPr>
        <p:spPr>
          <a:xfrm>
            <a:off x="6989275" y="4631500"/>
            <a:ext cx="4803300" cy="1033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rgbClr val="94BE3C"/>
                </a:solidFill>
                <a:latin typeface="Arial"/>
                <a:ea typeface="Arial"/>
                <a:cs typeface="Arial"/>
                <a:sym typeface="Arial"/>
              </a:rPr>
              <a:t>Collegamenti con la realtà concreta</a:t>
            </a:r>
            <a:endParaRPr b="1" i="0" sz="2200" u="none" cap="none" strike="noStrike">
              <a:solidFill>
                <a:srgbClr val="94BE3C"/>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rgbClr val="555555"/>
                </a:solidFill>
                <a:latin typeface="Arial"/>
                <a:ea typeface="Arial"/>
                <a:cs typeface="Arial"/>
                <a:sym typeface="Arial"/>
              </a:rPr>
              <a:t>Aumentare l’applicabilità a livello pratico e il coinvolgimento delle e degli studenti</a:t>
            </a:r>
            <a:endParaRPr b="0" i="0" sz="1900" u="none" cap="none" strike="noStrike">
              <a:solidFill>
                <a:srgbClr val="555555"/>
              </a:solidFill>
              <a:latin typeface="Arial"/>
              <a:ea typeface="Arial"/>
              <a:cs typeface="Arial"/>
              <a:sym typeface="Arial"/>
            </a:endParaRPr>
          </a:p>
        </p:txBody>
      </p:sp>
      <p:pic>
        <p:nvPicPr>
          <p:cNvPr id="166" name="Google Shape;166;g34fc96bd33c_0_14" title="1. Clear Objectives - visual selection (3).png"/>
          <p:cNvPicPr preferRelativeResize="0"/>
          <p:nvPr/>
        </p:nvPicPr>
        <p:blipFill rotWithShape="1">
          <a:blip r:embed="rId3">
            <a:alphaModFix/>
          </a:blip>
          <a:srcRect b="55465" l="0" r="71583" t="18471"/>
          <a:stretch/>
        </p:blipFill>
        <p:spPr>
          <a:xfrm>
            <a:off x="295650" y="2044900"/>
            <a:ext cx="3147175" cy="1487725"/>
          </a:xfrm>
          <a:prstGeom prst="rect">
            <a:avLst/>
          </a:prstGeom>
          <a:noFill/>
          <a:ln>
            <a:noFill/>
          </a:ln>
        </p:spPr>
      </p:pic>
      <p:sp>
        <p:nvSpPr>
          <p:cNvPr id="167" name="Google Shape;167;g34fc96bd33c_0_14"/>
          <p:cNvSpPr txBox="1"/>
          <p:nvPr/>
        </p:nvSpPr>
        <p:spPr>
          <a:xfrm>
            <a:off x="394288" y="3429000"/>
            <a:ext cx="2949900" cy="1071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200"/>
              <a:buFont typeface="Arial"/>
              <a:buNone/>
            </a:pPr>
            <a:r>
              <a:rPr b="1" i="0" lang="en-US" sz="2200" u="none" cap="none" strike="noStrike">
                <a:solidFill>
                  <a:srgbClr val="555555"/>
                </a:solidFill>
                <a:latin typeface="Arial"/>
                <a:ea typeface="Arial"/>
                <a:cs typeface="Arial"/>
                <a:sym typeface="Arial"/>
              </a:rPr>
              <a:t>Come garantire la rilevanza di uno scenario di apprendimento? </a:t>
            </a:r>
            <a:endParaRPr b="1" i="0" sz="2200" u="none" cap="none" strike="noStrike">
              <a:solidFill>
                <a:srgbClr val="555555"/>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